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5" r:id="rId4"/>
    <p:sldId id="258" r:id="rId5"/>
    <p:sldId id="259" r:id="rId6"/>
    <p:sldId id="273" r:id="rId7"/>
    <p:sldId id="260" r:id="rId8"/>
    <p:sldId id="268" r:id="rId9"/>
    <p:sldId id="263" r:id="rId10"/>
    <p:sldId id="267" r:id="rId11"/>
    <p:sldId id="261" r:id="rId12"/>
    <p:sldId id="265" r:id="rId13"/>
    <p:sldId id="269" r:id="rId14"/>
    <p:sldId id="264" r:id="rId15"/>
    <p:sldId id="272" r:id="rId16"/>
    <p:sldId id="270" r:id="rId17"/>
    <p:sldId id="276" r:id="rId18"/>
    <p:sldId id="271" r:id="rId19"/>
    <p:sldId id="27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392E7-9DF2-4407-BFFC-85F017ACE331}" v="71" dt="2019-01-23T14:52:46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C3AA53-3041-4A11-B074-7ED11E89C06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87F4C0-79B2-4F90-B1C8-BBBB54F9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1"/>
            <a:ext cx="799931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5"/>
            <a:ext cx="727965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1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3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89" y="2613787"/>
            <a:ext cx="801913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4" y="2667001"/>
            <a:ext cx="2927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1"/>
            <a:ext cx="293211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1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8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1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1"/>
            <a:ext cx="293052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4" y="4827210"/>
            <a:ext cx="29344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1"/>
            <a:ext cx="293211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1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8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5" y="887414"/>
            <a:ext cx="7423148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4396340" cy="4195763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40" cy="3741738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40" cy="3741738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1"/>
            <a:ext cx="340106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3" cy="2895599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8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80" cy="1371600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8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1"/>
            <a:ext cx="2819401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4" y="1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3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919"/>
            <a:ext cx="894654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6" rtl="0" eaLnBrk="1" latinLnBrk="0" hangingPunct="1">
        <a:spcBef>
          <a:spcPct val="0"/>
        </a:spcBef>
        <a:buNone/>
        <a:defRPr sz="4201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4" indent="-3429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9" indent="-285753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1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15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1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27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32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38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44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49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ungerandhealth.feedingamerica.org/resource/foods-to-encourage-background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edingamerica.org/hunger-in-america/illinois" TargetMode="External"/><Relationship Id="rId2" Type="http://schemas.openxmlformats.org/officeDocument/2006/relationships/hyperlink" Target="https://www.ers.usda.gov/topics/food-nutrition-assistance/food-security-in-the-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feedingamerica.org/sites/default/files/research/map-the-meal-gap/2016/child/IL_AllCounties_CDs_CFI_2016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522D-1A37-462E-B0C5-14DE896E9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1" dirty="0"/>
              <a:t>Southern Illinois </a:t>
            </a:r>
            <a:br>
              <a:rPr lang="en-US" sz="6601" dirty="0"/>
            </a:br>
            <a:r>
              <a:rPr lang="en-US" sz="6601" dirty="0"/>
              <a:t>Food Pantry Network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306C9-5A3E-48C2-BA49-BFCDA9085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23, 2019</a:t>
            </a:r>
          </a:p>
        </p:txBody>
      </p:sp>
    </p:spTree>
    <p:extLst>
      <p:ext uri="{BB962C8B-B14F-4D97-AF65-F5344CB8AC3E}">
        <p14:creationId xmlns:p14="http://schemas.microsoft.com/office/powerpoint/2010/main" val="20874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2F30-1187-4E80-AC22-0088B0D3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Food Insecurity Rates </a:t>
            </a:r>
            <a:br>
              <a:rPr lang="en-US" dirty="0"/>
            </a:br>
            <a:r>
              <a:rPr lang="en-US" dirty="0"/>
              <a:t>in Jackson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3E51-AE27-46E2-97B3-5CB54F47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9"/>
            <a:ext cx="6176261" cy="4195481"/>
          </a:xfrm>
        </p:spPr>
        <p:txBody>
          <a:bodyPr/>
          <a:lstStyle/>
          <a:p>
            <a:r>
              <a:rPr lang="en-US" dirty="0"/>
              <a:t>General Population: 18.6%</a:t>
            </a:r>
          </a:p>
          <a:p>
            <a:r>
              <a:rPr lang="en-US" dirty="0"/>
              <a:t>Population for residents under age 18: 10,703</a:t>
            </a:r>
          </a:p>
          <a:p>
            <a:r>
              <a:rPr lang="en-US" dirty="0"/>
              <a:t>Child Food Insecurity Rate: 19.6%</a:t>
            </a:r>
          </a:p>
          <a:p>
            <a:r>
              <a:rPr lang="en-US" dirty="0"/>
              <a:t>Estimated Number of Children Who Are Food Insecure: 2,100</a:t>
            </a:r>
          </a:p>
          <a:p>
            <a:r>
              <a:rPr lang="en-US" dirty="0"/>
              <a:t>Food Insecure Children Likely Income-Eligible for Federal Nutrition Assistance: 77%</a:t>
            </a:r>
          </a:p>
          <a:p>
            <a:r>
              <a:rPr lang="en-US" dirty="0"/>
              <a:t>Food Insecure Children Likely NOT Income-Eligible for Federal Nutrition Assistance: 23%</a:t>
            </a:r>
          </a:p>
        </p:txBody>
      </p:sp>
      <p:pic>
        <p:nvPicPr>
          <p:cNvPr id="1026" name="Picture 2" descr="http://www.southernillinoistourism.org/wp-content/uploads/2017/01/JacksonCountyMap_926x795.jpg">
            <a:extLst>
              <a:ext uri="{FF2B5EF4-FFF2-40B4-BE49-F238E27FC236}">
                <a16:creationId xmlns:a16="http://schemas.microsoft.com/office/drawing/2014/main" id="{B89CCD69-6A3D-41B3-A389-01184411A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r="74" b="1988"/>
          <a:stretch/>
        </p:blipFill>
        <p:spPr bwMode="auto">
          <a:xfrm>
            <a:off x="7412194" y="1853248"/>
            <a:ext cx="4054544" cy="36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517-E1DA-4377-85A7-DFB77E5F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515157" cy="1604682"/>
          </a:xfrm>
        </p:spPr>
        <p:txBody>
          <a:bodyPr/>
          <a:lstStyle/>
          <a:p>
            <a:r>
              <a:rPr lang="en-US" dirty="0"/>
              <a:t>Food Drive Study Update </a:t>
            </a:r>
            <a:br>
              <a:rPr lang="en-US" dirty="0"/>
            </a:br>
            <a:r>
              <a:rPr lang="en-US" dirty="0"/>
              <a:t>     - </a:t>
            </a:r>
            <a:r>
              <a:rPr lang="en-US" sz="3600" i="1" dirty="0"/>
              <a:t>Dawn Null</a:t>
            </a:r>
            <a:endParaRPr lang="en-US" i="1" dirty="0"/>
          </a:p>
        </p:txBody>
      </p:sp>
      <p:pic>
        <p:nvPicPr>
          <p:cNvPr id="4098" name="Picture 2" descr="https://wsil.images.worldnow.com/images/17454449_G.jpg?auto=webp&amp;disable=upscale&amp;width=800&amp;lastEditedDate=20180820200957">
            <a:extLst>
              <a:ext uri="{FF2B5EF4-FFF2-40B4-BE49-F238E27FC236}">
                <a16:creationId xmlns:a16="http://schemas.microsoft.com/office/drawing/2014/main" id="{FB38AC06-7BFB-4B25-9FD5-ED1E1F4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446">
            <a:off x="850318" y="3114806"/>
            <a:ext cx="5479013" cy="25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couting for food 2018 logo st louis">
            <a:extLst>
              <a:ext uri="{FF2B5EF4-FFF2-40B4-BE49-F238E27FC236}">
                <a16:creationId xmlns:a16="http://schemas.microsoft.com/office/drawing/2014/main" id="{9C5E3857-302A-4598-8192-8FB922E7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89249"/>
            <a:ext cx="4230688" cy="36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FD5B5-1366-40B2-AF45-D23B0F247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79054" y="1402240"/>
            <a:ext cx="4195763" cy="314682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787C3F-3A16-454D-A517-B26EBBBF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02" y="2077176"/>
            <a:ext cx="3146503" cy="41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88A6-1256-48A4-81A6-E0B7E524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to Encourage (F2E)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D73D-A19B-4BBC-91E6-92D2A2F5D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3" y="1853249"/>
            <a:ext cx="5008380" cy="4403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Foods to Encourage (F2E) is Feeding America’s approach to estimate the nutritional contributions of food categories in food banks’ inventories.</a:t>
            </a:r>
          </a:p>
          <a:p>
            <a:pPr marL="0" indent="0">
              <a:buNone/>
            </a:pPr>
            <a:r>
              <a:rPr lang="en-US" sz="2000" dirty="0"/>
              <a:t>The product categories within F2E are consistently inclusive of food items  that meet the USDA 2015 Dietary Guidelines for Americans, such as: fruits, vegetables, protein, dairy and whole grains.</a:t>
            </a:r>
            <a:endParaRPr lang="en-US" sz="11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500" dirty="0"/>
              <a:t>To learn more, visit: </a:t>
            </a:r>
            <a:r>
              <a:rPr lang="en-US" sz="1400" dirty="0">
                <a:hlinkClick r:id="rId2"/>
              </a:rPr>
              <a:t>https://hungerandhealth.feedingamerica.org/resource/foods-to-encourage-background/</a:t>
            </a:r>
            <a:r>
              <a:rPr lang="en-US" sz="1400" dirty="0"/>
              <a:t>. </a:t>
            </a:r>
            <a:endParaRPr lang="en-US" dirty="0"/>
          </a:p>
        </p:txBody>
      </p:sp>
      <p:pic>
        <p:nvPicPr>
          <p:cNvPr id="2050" name="Picture 2" descr="Image result for feeding america logo transparent">
            <a:extLst>
              <a:ext uri="{FF2B5EF4-FFF2-40B4-BE49-F238E27FC236}">
                <a16:creationId xmlns:a16="http://schemas.microsoft.com/office/drawing/2014/main" id="{2FED6A46-A8F7-40DC-8ECB-1709BC0A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92" y="353996"/>
            <a:ext cx="2226358" cy="13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AFE4F5-DFED-451C-B802-F318EEBB8579}"/>
              </a:ext>
            </a:extLst>
          </p:cNvPr>
          <p:cNvGrpSpPr/>
          <p:nvPr/>
        </p:nvGrpSpPr>
        <p:grpSpPr>
          <a:xfrm>
            <a:off x="6437810" y="1929399"/>
            <a:ext cx="4837239" cy="4394370"/>
            <a:chOff x="6458946" y="1896215"/>
            <a:chExt cx="5303520" cy="47841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05EC6E-39D9-4082-A435-8F4C4DFC4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83" t="76829" r="10691" b="14545"/>
            <a:stretch/>
          </p:blipFill>
          <p:spPr>
            <a:xfrm>
              <a:off x="6458946" y="1896215"/>
              <a:ext cx="5303520" cy="3194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FDE783-E799-4111-AADB-ACA30ED7B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882" t="24373" r="10296" b="14416"/>
            <a:stretch/>
          </p:blipFill>
          <p:spPr>
            <a:xfrm>
              <a:off x="6458946" y="2174386"/>
              <a:ext cx="5303520" cy="22582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5EA22D-4DDC-421D-ABD9-FA8EC38F5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29" t="20822" r="10491" b="18434"/>
            <a:stretch/>
          </p:blipFill>
          <p:spPr>
            <a:xfrm>
              <a:off x="6458946" y="4432618"/>
              <a:ext cx="5303520" cy="2247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6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E3742-560F-45FD-B422-49EC895D2D08}"/>
              </a:ext>
            </a:extLst>
          </p:cNvPr>
          <p:cNvGrpSpPr/>
          <p:nvPr/>
        </p:nvGrpSpPr>
        <p:grpSpPr>
          <a:xfrm>
            <a:off x="826586" y="414536"/>
            <a:ext cx="8739074" cy="6038411"/>
            <a:chOff x="826586" y="390472"/>
            <a:chExt cx="8739074" cy="6038411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D458EF07-3A36-477A-B113-34430FB42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746" t="25926" r="25656" b="58638"/>
            <a:stretch/>
          </p:blipFill>
          <p:spPr>
            <a:xfrm>
              <a:off x="826586" y="390472"/>
              <a:ext cx="8739074" cy="14988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16DA9A-07C3-4CDC-B42B-7E804861C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37" t="18316" r="11710" b="7372"/>
            <a:stretch/>
          </p:blipFill>
          <p:spPr>
            <a:xfrm>
              <a:off x="826586" y="1780785"/>
              <a:ext cx="8739074" cy="4648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5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AFD511B-F5AF-4760-9C46-41B598B84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0" t="20688" r="26350" b="6580"/>
          <a:stretch/>
        </p:blipFill>
        <p:spPr>
          <a:xfrm>
            <a:off x="2435337" y="452718"/>
            <a:ext cx="7321325" cy="61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761E-B87A-4E14-A1BF-2CCD4799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the </a:t>
            </a:r>
            <a:br>
              <a:rPr lang="en-US" dirty="0"/>
            </a:br>
            <a:r>
              <a:rPr lang="en-US" sz="4000" i="1" dirty="0"/>
              <a:t>Southern Illinois Food Pantry Network</a:t>
            </a:r>
            <a:endParaRPr lang="en-US" i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85D0E6-BB3E-454E-BDD9-910688559DE7}"/>
              </a:ext>
            </a:extLst>
          </p:cNvPr>
          <p:cNvGrpSpPr/>
          <p:nvPr/>
        </p:nvGrpSpPr>
        <p:grpSpPr>
          <a:xfrm>
            <a:off x="440188" y="1874159"/>
            <a:ext cx="3108960" cy="4572000"/>
            <a:chOff x="464902" y="1874159"/>
            <a:chExt cx="3108960" cy="4572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E97A8F-4733-4883-9F5D-F85622CD4231}"/>
                </a:ext>
              </a:extLst>
            </p:cNvPr>
            <p:cNvSpPr/>
            <p:nvPr/>
          </p:nvSpPr>
          <p:spPr>
            <a:xfrm>
              <a:off x="464902" y="1874159"/>
              <a:ext cx="3108960" cy="4572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vector_fork_tree_food_logo">
              <a:extLst>
                <a:ext uri="{FF2B5EF4-FFF2-40B4-BE49-F238E27FC236}">
                  <a16:creationId xmlns:a16="http://schemas.microsoft.com/office/drawing/2014/main" id="{8A3C0466-710B-4049-B7AC-6309BE743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4" t="11723" r="31978" b="13130"/>
            <a:stretch>
              <a:fillRect/>
            </a:stretch>
          </p:blipFill>
          <p:spPr bwMode="auto">
            <a:xfrm>
              <a:off x="1294603" y="2062501"/>
              <a:ext cx="1717231" cy="391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C030E95-5FBE-45C4-B6D5-8E1AB330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558" y="4150176"/>
              <a:ext cx="1184753" cy="166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SOUTHERN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  ILLINOIS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Britannic Bold" panose="020B0903060703020204" pitchFamily="34" charset="0"/>
                </a:rPr>
                <a:t>FOOD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Britannic Bold" panose="020B0903060703020204" pitchFamily="34" charset="0"/>
                </a:rPr>
                <a:t> PANTRY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NETWORK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2A4FA0-BC92-46A5-9405-364C546797E3}"/>
              </a:ext>
            </a:extLst>
          </p:cNvPr>
          <p:cNvGrpSpPr/>
          <p:nvPr/>
        </p:nvGrpSpPr>
        <p:grpSpPr>
          <a:xfrm>
            <a:off x="3807345" y="2947902"/>
            <a:ext cx="4572000" cy="3108960"/>
            <a:chOff x="3720846" y="2947902"/>
            <a:chExt cx="4572000" cy="31089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B4B9EC-2FFC-4759-95DA-1F626C24B916}"/>
                </a:ext>
              </a:extLst>
            </p:cNvPr>
            <p:cNvSpPr/>
            <p:nvPr/>
          </p:nvSpPr>
          <p:spPr>
            <a:xfrm>
              <a:off x="3720846" y="2947902"/>
              <a:ext cx="4572000" cy="31089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DC785E-33C5-43D1-A1AE-4D3AF0FE8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828" y="3266568"/>
              <a:ext cx="4090988" cy="2227262"/>
              <a:chOff x="109440107" y="105799296"/>
              <a:chExt cx="4090777" cy="2227496"/>
            </a:xfrm>
          </p:grpSpPr>
          <p:pic>
            <p:nvPicPr>
              <p:cNvPr id="3078" name="Picture 6" descr="Image result for colorado food pantry network logo">
                <a:extLst>
                  <a:ext uri="{FF2B5EF4-FFF2-40B4-BE49-F238E27FC236}">
                    <a16:creationId xmlns:a16="http://schemas.microsoft.com/office/drawing/2014/main" id="{35887D81-25A8-4D7F-83D9-26F340339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99"/>
              <a:stretch>
                <a:fillRect/>
              </a:stretch>
            </p:blipFill>
            <p:spPr bwMode="auto">
              <a:xfrm rot="-2786982">
                <a:off x="109646739" y="105846862"/>
                <a:ext cx="1973298" cy="2386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153706BD-D606-4564-AE79-8A680C57F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018356" y="105799296"/>
                <a:ext cx="3512528" cy="1604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31750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dLib" charset="0"/>
                  </a:rPr>
                  <a:t>Southern Illinois</a:t>
                </a:r>
              </a:p>
              <a:p>
                <a:pPr marL="0" marR="31750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dLib" charset="0"/>
                  </a:rPr>
                  <a:t>Food Pantry</a:t>
                </a:r>
              </a:p>
              <a:p>
                <a:pPr marL="0" marR="31750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dLib" charset="0"/>
                  </a:rPr>
                  <a:t>Network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7E51CE-AD84-45FC-AF5B-108BBFDC514D}"/>
              </a:ext>
            </a:extLst>
          </p:cNvPr>
          <p:cNvGrpSpPr/>
          <p:nvPr/>
        </p:nvGrpSpPr>
        <p:grpSpPr>
          <a:xfrm>
            <a:off x="8656998" y="2062501"/>
            <a:ext cx="3108960" cy="4572000"/>
            <a:chOff x="8067654" y="2112292"/>
            <a:chExt cx="3108960" cy="4572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128F99-767F-466A-9B37-6F805859EE31}"/>
                </a:ext>
              </a:extLst>
            </p:cNvPr>
            <p:cNvSpPr/>
            <p:nvPr/>
          </p:nvSpPr>
          <p:spPr>
            <a:xfrm>
              <a:off x="8067654" y="2112292"/>
              <a:ext cx="3108960" cy="4572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CE6C3647-DAA1-4290-B56D-7F5C45D9C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50682" y="3114538"/>
              <a:ext cx="2479675" cy="2765425"/>
              <a:chOff x="106906981" y="111801159"/>
              <a:chExt cx="2479963" cy="2765468"/>
            </a:xfrm>
          </p:grpSpPr>
          <p:pic>
            <p:nvPicPr>
              <p:cNvPr id="3081" name="Picture 9">
                <a:extLst>
                  <a:ext uri="{FF2B5EF4-FFF2-40B4-BE49-F238E27FC236}">
                    <a16:creationId xmlns:a16="http://schemas.microsoft.com/office/drawing/2014/main" id="{A6923119-8E26-4645-A0D2-09D3911E08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2" r="8008" b="11841"/>
              <a:stretch>
                <a:fillRect/>
              </a:stretch>
            </p:blipFill>
            <p:spPr bwMode="auto">
              <a:xfrm>
                <a:off x="106906981" y="111850056"/>
                <a:ext cx="2479963" cy="2716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WordArt 10">
                <a:extLst>
                  <a:ext uri="{FF2B5EF4-FFF2-40B4-BE49-F238E27FC236}">
                    <a16:creationId xmlns:a16="http://schemas.microsoft.com/office/drawing/2014/main" id="{8E597A2E-68B5-4755-AF2D-A2DE9686BC8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2993112">
                <a:off x="106886560" y="112258359"/>
                <a:ext cx="2011680" cy="109728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ArchUp">
                  <a:avLst>
                    <a:gd name="adj" fmla="val 11463602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000" kern="10" spc="0" dirty="0">
                    <a:ln w="1460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Southern Illinois</a:t>
                </a:r>
              </a:p>
            </p:txBody>
          </p:sp>
          <p:sp>
            <p:nvSpPr>
              <p:cNvPr id="10" name="WordArt 11">
                <a:extLst>
                  <a:ext uri="{FF2B5EF4-FFF2-40B4-BE49-F238E27FC236}">
                    <a16:creationId xmlns:a16="http://schemas.microsoft.com/office/drawing/2014/main" id="{9A97E0BD-8DAD-40E0-8B8C-57B3735A58D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7621741" y="112914297"/>
                <a:ext cx="1541919" cy="50600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000" kern="10" spc="0" dirty="0">
                    <a:ln w="1460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Food Pantry</a:t>
                </a:r>
              </a:p>
              <a:p>
                <a:pPr algn="ctr" rtl="0">
                  <a:buNone/>
                </a:pPr>
                <a:r>
                  <a:rPr lang="en-US" sz="2000" kern="10" spc="0" dirty="0">
                    <a:ln w="1460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Network</a:t>
                </a:r>
              </a:p>
            </p:txBody>
          </p:sp>
          <p:sp>
            <p:nvSpPr>
              <p:cNvPr id="11" name="Rectangle 12">
                <a:extLst>
                  <a:ext uri="{FF2B5EF4-FFF2-40B4-BE49-F238E27FC236}">
                    <a16:creationId xmlns:a16="http://schemas.microsoft.com/office/drawing/2014/main" id="{0FCE0F67-C937-4138-ACCC-C2260DEFA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14680">
                <a:off x="106906981" y="111873260"/>
                <a:ext cx="416256" cy="844928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11279211" y="3433314"/>
            <a:ext cx="231413" cy="5687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5D0E6-BB3E-454E-BDD9-910688559DE7}"/>
              </a:ext>
            </a:extLst>
          </p:cNvPr>
          <p:cNvGrpSpPr/>
          <p:nvPr/>
        </p:nvGrpSpPr>
        <p:grpSpPr>
          <a:xfrm>
            <a:off x="4451472" y="1736136"/>
            <a:ext cx="3108960" cy="4572000"/>
            <a:chOff x="464902" y="1874159"/>
            <a:chExt cx="3108960" cy="4572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E97A8F-4733-4883-9F5D-F85622CD4231}"/>
                </a:ext>
              </a:extLst>
            </p:cNvPr>
            <p:cNvSpPr/>
            <p:nvPr/>
          </p:nvSpPr>
          <p:spPr>
            <a:xfrm>
              <a:off x="464902" y="1874159"/>
              <a:ext cx="3108960" cy="4572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 descr="vector_fork_tree_food_logo">
              <a:extLst>
                <a:ext uri="{FF2B5EF4-FFF2-40B4-BE49-F238E27FC236}">
                  <a16:creationId xmlns:a16="http://schemas.microsoft.com/office/drawing/2014/main" id="{8A3C0466-710B-4049-B7AC-6309BE743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4" t="11723" r="31978" b="13130"/>
            <a:stretch>
              <a:fillRect/>
            </a:stretch>
          </p:blipFill>
          <p:spPr bwMode="auto">
            <a:xfrm>
              <a:off x="1294603" y="2062501"/>
              <a:ext cx="1717231" cy="391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2C030E95-5FBE-45C4-B6D5-8E1AB330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558" y="4150176"/>
              <a:ext cx="1184753" cy="166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SOUTHERN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  ILLINOIS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Britannic Bold" panose="020B0903060703020204" pitchFamily="34" charset="0"/>
                </a:rPr>
                <a:t>FOOD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Britannic Bold" panose="020B0903060703020204" pitchFamily="34" charset="0"/>
                </a:rPr>
                <a:t> PANTRY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NETWORK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11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age result for mock FB page">
            <a:extLst>
              <a:ext uri="{FF2B5EF4-FFF2-40B4-BE49-F238E27FC236}">
                <a16:creationId xmlns:a16="http://schemas.microsoft.com/office/drawing/2014/main" id="{C6BCD86F-AC00-4D06-A396-79A04ADE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76" y="441434"/>
            <a:ext cx="7444048" cy="602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roup pic p'ville - duquoin 9-21-18 edited">
            <a:extLst>
              <a:ext uri="{FF2B5EF4-FFF2-40B4-BE49-F238E27FC236}">
                <a16:creationId xmlns:a16="http://schemas.microsoft.com/office/drawing/2014/main" id="{DEA7BBC2-ED51-444E-9DBB-21E7EE8D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9746" b="56212"/>
          <a:stretch>
            <a:fillRect/>
          </a:stretch>
        </p:blipFill>
        <p:spPr bwMode="auto">
          <a:xfrm>
            <a:off x="4213654" y="727467"/>
            <a:ext cx="4891474" cy="18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E51C3C-088E-4039-94F7-DA77F4E87B6D}"/>
              </a:ext>
            </a:extLst>
          </p:cNvPr>
          <p:cNvGrpSpPr/>
          <p:nvPr/>
        </p:nvGrpSpPr>
        <p:grpSpPr>
          <a:xfrm>
            <a:off x="3064486" y="727467"/>
            <a:ext cx="1053841" cy="1457584"/>
            <a:chOff x="265375" y="292395"/>
            <a:chExt cx="1053841" cy="1457584"/>
          </a:xfrm>
        </p:grpSpPr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86C209D8-EBD2-4048-9E34-AA5D6298F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75" y="292395"/>
              <a:ext cx="1053841" cy="1457584"/>
              <a:chOff x="-1051386" y="-1062927"/>
              <a:chExt cx="11165" cy="15849"/>
            </a:xfrm>
          </p:grpSpPr>
          <p:pic>
            <p:nvPicPr>
              <p:cNvPr id="4109" name="Picture 6" descr="vector_fork_tree_food_logo">
                <a:extLst>
                  <a:ext uri="{FF2B5EF4-FFF2-40B4-BE49-F238E27FC236}">
                    <a16:creationId xmlns:a16="http://schemas.microsoft.com/office/drawing/2014/main" id="{05B5CDE3-EC38-4B96-99EF-C538D9A14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40" t="14029" r="34671" b="13130"/>
              <a:stretch>
                <a:fillRect/>
              </a:stretch>
            </p:blipFill>
            <p:spPr bwMode="auto">
              <a:xfrm>
                <a:off x="-1048057" y="-1062927"/>
                <a:ext cx="7836" cy="158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5767482D-E947-4B29-8FB8-822160051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51386" y="-1054386"/>
                <a:ext cx="6911" cy="6999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A85C32"/>
                    </a:solidFill>
                    <a:effectLst/>
                    <a:latin typeface="Britannic Bold" panose="020B0903060703020204" pitchFamily="34" charset="0"/>
                  </a:rPr>
                  <a:t>SOUTHERN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A85C32"/>
                    </a:solidFill>
                    <a:effectLst/>
                    <a:latin typeface="Britannic Bold" panose="020B0903060703020204" pitchFamily="34" charset="0"/>
                  </a:rPr>
                  <a:t>  ILLINOIS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Britannic Bold" panose="020B0903060703020204" pitchFamily="34" charset="0"/>
                  </a:rPr>
                  <a:t>FOOD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Britannic Bold" panose="020B0903060703020204" pitchFamily="34" charset="0"/>
                  </a:rPr>
                  <a:t> PANTRY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A85C32"/>
                    </a:solidFill>
                    <a:effectLst/>
                    <a:latin typeface="Britannic Bold" panose="020B0903060703020204" pitchFamily="34" charset="0"/>
                  </a:rPr>
                  <a:t>NETWORK</a:t>
                </a: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C051157-56C2-4796-8F79-9E1367480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5" y="304143"/>
              <a:ext cx="307868" cy="788836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8A7E466E-9F36-4F61-A1C1-8EEF186A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12" y="1716308"/>
              <a:ext cx="365760" cy="18288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3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517-E1DA-4377-85A7-DFB77E5F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Are, Where We’re From!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0" y="1436914"/>
            <a:ext cx="6329879" cy="49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Together!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600" i="1" dirty="0" smtClean="0"/>
              <a:t>-Angie Bailey</a:t>
            </a:r>
            <a:endParaRPr lang="en-US" sz="3600" i="1" dirty="0"/>
          </a:p>
        </p:txBody>
      </p:sp>
      <p:pic>
        <p:nvPicPr>
          <p:cNvPr id="7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64" y="2501661"/>
            <a:ext cx="5103649" cy="36058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althy Southern Illinois Delta Network">
            <a:extLst>
              <a:ext uri="{FF2B5EF4-FFF2-40B4-BE49-F238E27FC236}">
                <a16:creationId xmlns:a16="http://schemas.microsoft.com/office/drawing/2014/main" id="{C7A25D4F-2080-4ABB-919E-FA88456C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64" y="1315088"/>
            <a:ext cx="182880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uthern illinois counti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1" t="77242" r="23635" b="17009"/>
          <a:stretch/>
        </p:blipFill>
        <p:spPr bwMode="auto">
          <a:xfrm>
            <a:off x="5754189" y="2952206"/>
            <a:ext cx="600891" cy="8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y Southern Illinois Delta Network">
            <a:extLst>
              <a:ext uri="{FF2B5EF4-FFF2-40B4-BE49-F238E27FC236}">
                <a16:creationId xmlns:a16="http://schemas.microsoft.com/office/drawing/2014/main" id="{CBB81EBC-3B6A-4335-B2F0-A223A083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66" y="1339152"/>
            <a:ext cx="182880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D639D371-DD62-4E4A-B56B-FE77535828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34209" r="12254" b="3133"/>
          <a:stretch/>
        </p:blipFill>
        <p:spPr bwMode="auto">
          <a:xfrm>
            <a:off x="372234" y="1577519"/>
            <a:ext cx="8456177" cy="487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0F217-534C-4131-AB15-DBC4DD92D3FE}"/>
              </a:ext>
            </a:extLst>
          </p:cNvPr>
          <p:cNvSpPr txBox="1"/>
          <p:nvPr/>
        </p:nvSpPr>
        <p:spPr>
          <a:xfrm>
            <a:off x="9131990" y="3967959"/>
            <a:ext cx="2767244" cy="244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/>
            <a:r>
              <a:rPr lang="en-US" sz="1801" b="1" u="sng" dirty="0"/>
              <a:t>Steering Committee Members</a:t>
            </a:r>
          </a:p>
          <a:p>
            <a:pPr marL="285753" indent="-1651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SIH</a:t>
            </a:r>
          </a:p>
          <a:p>
            <a:pPr marL="285753" indent="-1651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Local Health Depts.</a:t>
            </a:r>
          </a:p>
          <a:p>
            <a:pPr marL="285753" indent="-1651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SIU School of Medicine</a:t>
            </a:r>
          </a:p>
          <a:p>
            <a:pPr marL="285753" indent="-1651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SIU SOM – Center for Rural Health &amp; SSD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BEA82-B544-4C40-BC65-52AB46EE169A}"/>
              </a:ext>
            </a:extLst>
          </p:cNvPr>
          <p:cNvSpPr/>
          <p:nvPr/>
        </p:nvSpPr>
        <p:spPr>
          <a:xfrm>
            <a:off x="5706911" y="1589552"/>
            <a:ext cx="3113408" cy="8287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445E3D-99CA-4929-B0B7-4FC03D28689D}"/>
              </a:ext>
            </a:extLst>
          </p:cNvPr>
          <p:cNvSpPr/>
          <p:nvPr/>
        </p:nvSpPr>
        <p:spPr>
          <a:xfrm>
            <a:off x="4183134" y="1589551"/>
            <a:ext cx="365760" cy="146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1D9448-114C-4B7A-91C5-DC7A1095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79" y="452717"/>
            <a:ext cx="7556507" cy="1124800"/>
          </a:xfrm>
        </p:spPr>
        <p:txBody>
          <a:bodyPr/>
          <a:lstStyle/>
          <a:p>
            <a:pPr algn="ctr"/>
            <a:r>
              <a:rPr lang="en-US" dirty="0"/>
              <a:t>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79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517-E1DA-4377-85A7-DFB77E5F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Programming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B5DE6C-0F1D-49A3-BA0F-07CFF44A5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29" t="57845" r="75526" b="8770"/>
          <a:stretch/>
        </p:blipFill>
        <p:spPr>
          <a:xfrm>
            <a:off x="2465123" y="4170270"/>
            <a:ext cx="218553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 descr="Healthy Southern Illinois Delta Network">
            <a:extLst>
              <a:ext uri="{FF2B5EF4-FFF2-40B4-BE49-F238E27FC236}">
                <a16:creationId xmlns:a16="http://schemas.microsoft.com/office/drawing/2014/main" id="{C7A25D4F-2080-4ABB-919E-FA88456C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64" y="1315088"/>
            <a:ext cx="182880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80D7E2DD-B8A0-4BB7-B7A5-B42DFF07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6" t="55557" r="56915" b="8771"/>
          <a:stretch/>
        </p:blipFill>
        <p:spPr>
          <a:xfrm rot="20798970">
            <a:off x="6586343" y="4018259"/>
            <a:ext cx="2195374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78A88AB6-1C6D-4C37-AD29-B413D90D2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21246" r="74542" b="41782"/>
          <a:stretch/>
        </p:blipFill>
        <p:spPr>
          <a:xfrm rot="20333241">
            <a:off x="909681" y="1845474"/>
            <a:ext cx="218553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7ECB57E7-A2B1-40C3-A088-644730928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2" t="21245" r="56915" b="43046"/>
          <a:stretch/>
        </p:blipFill>
        <p:spPr>
          <a:xfrm>
            <a:off x="4719974" y="1800935"/>
            <a:ext cx="218553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88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89" y="2286001"/>
            <a:ext cx="10006642" cy="2027208"/>
          </a:xfrm>
        </p:spPr>
        <p:txBody>
          <a:bodyPr/>
          <a:lstStyle/>
          <a:p>
            <a:pPr algn="ctr"/>
            <a:r>
              <a:rPr lang="en-US" sz="13800" dirty="0" smtClean="0"/>
              <a:t>HSIDN.ORG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162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517-E1DA-4377-85A7-DFB77E5F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505325"/>
            <a:ext cx="9877927" cy="1406602"/>
          </a:xfrm>
        </p:spPr>
        <p:txBody>
          <a:bodyPr/>
          <a:lstStyle/>
          <a:p>
            <a:pPr algn="r"/>
            <a:r>
              <a:rPr lang="en-US" sz="3100" dirty="0"/>
              <a:t>Personal Safety &amp; Conflict De-Escalation Strategies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3200" i="1" dirty="0"/>
              <a:t>Nathan Cherry</a:t>
            </a:r>
          </a:p>
        </p:txBody>
      </p:sp>
      <p:pic>
        <p:nvPicPr>
          <p:cNvPr id="3074" name="Picture 2" descr="Image result for victory dream center food pantry">
            <a:extLst>
              <a:ext uri="{FF2B5EF4-FFF2-40B4-BE49-F238E27FC236}">
                <a16:creationId xmlns:a16="http://schemas.microsoft.com/office/drawing/2014/main" id="{502595FE-861D-4366-BB81-227B6AB9B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r="3225"/>
          <a:stretch/>
        </p:blipFill>
        <p:spPr bwMode="auto">
          <a:xfrm>
            <a:off x="7392904" y="2173042"/>
            <a:ext cx="2978316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photo description available.">
            <a:extLst>
              <a:ext uri="{FF2B5EF4-FFF2-40B4-BE49-F238E27FC236}">
                <a16:creationId xmlns:a16="http://schemas.microsoft.com/office/drawing/2014/main" id="{0BE84540-69B7-4395-8351-89E79159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2173041"/>
            <a:ext cx="5120640" cy="42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8C40-DC98-4D7B-8175-BD696A25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– Supporting Your Case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3600" i="1" dirty="0"/>
              <a:t>-Michelle McLernon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500B-73A4-48BF-BACE-045BE870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9"/>
            <a:ext cx="6195703" cy="4291237"/>
          </a:xfrm>
        </p:spPr>
        <p:txBody>
          <a:bodyPr>
            <a:normAutofit/>
          </a:bodyPr>
          <a:lstStyle/>
          <a:p>
            <a:r>
              <a:rPr lang="en-US" dirty="0" smtClean="0"/>
              <a:t>Evidence Matters</a:t>
            </a:r>
          </a:p>
          <a:p>
            <a:r>
              <a:rPr lang="en-US" dirty="0" smtClean="0"/>
              <a:t>Some Data is Collected and Shared</a:t>
            </a:r>
          </a:p>
          <a:p>
            <a:pPr lvl="1"/>
            <a:r>
              <a:rPr lang="en-US" dirty="0"/>
              <a:t>USDA  </a:t>
            </a:r>
          </a:p>
          <a:p>
            <a:pPr lvl="2"/>
            <a:r>
              <a:rPr lang="en-US" sz="1400" dirty="0">
                <a:hlinkClick r:id="rId2"/>
              </a:rPr>
              <a:t>https://www.ers.usda.gov/topics/food-nutrition-assistance/food-security-in-the-us/</a:t>
            </a:r>
            <a:r>
              <a:rPr lang="en-US" sz="1400" dirty="0"/>
              <a:t> </a:t>
            </a:r>
          </a:p>
          <a:p>
            <a:pPr lvl="1"/>
            <a:r>
              <a:rPr lang="en-US" dirty="0" smtClean="0"/>
              <a:t>America </a:t>
            </a:r>
            <a:r>
              <a:rPr lang="en-US" dirty="0"/>
              <a:t>for Hunger </a:t>
            </a:r>
            <a:r>
              <a:rPr lang="en-US" dirty="0" smtClean="0"/>
              <a:t>– Food Insecurity</a:t>
            </a:r>
          </a:p>
          <a:p>
            <a:pPr lvl="2"/>
            <a:r>
              <a:rPr lang="en-US" dirty="0" smtClean="0"/>
              <a:t>Illinois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://www.feedingamerica.org/hunger-in-america/illinois</a:t>
            </a:r>
            <a:r>
              <a:rPr lang="en-US" sz="1400" dirty="0"/>
              <a:t> </a:t>
            </a:r>
            <a:endParaRPr lang="en-US" sz="1400" dirty="0" smtClean="0"/>
          </a:p>
          <a:p>
            <a:pPr lvl="2"/>
            <a:r>
              <a:rPr lang="en-US" dirty="0" smtClean="0"/>
              <a:t>County </a:t>
            </a:r>
            <a:r>
              <a:rPr lang="en-US" dirty="0"/>
              <a:t>data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www.feedingamerica.org/sites/default/files/research/map-the-meal-gap/2016/child/IL_AllCounties_CDs_CFI_2016.pdf</a:t>
            </a:r>
            <a:endParaRPr lang="en-US" dirty="0"/>
          </a:p>
          <a:p>
            <a:r>
              <a:rPr lang="en-US" dirty="0" smtClean="0"/>
              <a:t>Some Data We Must Collect Ourselves</a:t>
            </a:r>
          </a:p>
        </p:txBody>
      </p:sp>
      <p:pic>
        <p:nvPicPr>
          <p:cNvPr id="3074" name="Picture 2" descr="Image result for evid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70" y="3131615"/>
            <a:ext cx="4117133" cy="27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517-E1DA-4377-85A7-DFB77E5F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85" y="416936"/>
            <a:ext cx="5174824" cy="1400530"/>
          </a:xfrm>
        </p:spPr>
        <p:txBody>
          <a:bodyPr/>
          <a:lstStyle/>
          <a:p>
            <a:pPr algn="ctr"/>
            <a:r>
              <a:rPr lang="en-US" dirty="0"/>
              <a:t>What Hunger Looks Like in </a:t>
            </a:r>
            <a:r>
              <a:rPr lang="en-US" dirty="0" smtClean="0"/>
              <a:t>Illinois - 2016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ED34D-A198-4891-B4E6-AAB52339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6" t="24403" r="39416" b="7512"/>
          <a:stretch/>
        </p:blipFill>
        <p:spPr>
          <a:xfrm>
            <a:off x="364862" y="2088544"/>
            <a:ext cx="5145604" cy="4195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B010A-8742-4F15-BE89-1BA6E6619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1" t="34971" r="39610" b="6234"/>
          <a:stretch/>
        </p:blipFill>
        <p:spPr>
          <a:xfrm>
            <a:off x="5901986" y="2076459"/>
            <a:ext cx="5958626" cy="41954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516E9B-D504-49FC-A7F4-0624BCAFCBDE}"/>
              </a:ext>
            </a:extLst>
          </p:cNvPr>
          <p:cNvSpPr txBox="1">
            <a:spLocks/>
          </p:cNvSpPr>
          <p:nvPr/>
        </p:nvSpPr>
        <p:spPr>
          <a:xfrm>
            <a:off x="7721442" y="428445"/>
            <a:ext cx="244304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6" rtl="0" eaLnBrk="1" latinLnBrk="0" hangingPunct="1">
              <a:spcBef>
                <a:spcPct val="0"/>
              </a:spcBef>
              <a:buNone/>
              <a:defRPr sz="4201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SNAP </a:t>
            </a:r>
          </a:p>
          <a:p>
            <a:pPr algn="ctr"/>
            <a:r>
              <a:rPr lang="en-US" dirty="0"/>
              <a:t>in Illinois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A2231B-2096-4C1D-B88E-2E37A090D5BA}"/>
              </a:ext>
            </a:extLst>
          </p:cNvPr>
          <p:cNvSpPr/>
          <p:nvPr/>
        </p:nvSpPr>
        <p:spPr>
          <a:xfrm>
            <a:off x="6594788" y="6365535"/>
            <a:ext cx="5265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https://www.feedingamerica.org/hunger-in-america/illinois</a:t>
            </a:r>
          </a:p>
        </p:txBody>
      </p:sp>
    </p:spTree>
    <p:extLst>
      <p:ext uri="{BB962C8B-B14F-4D97-AF65-F5344CB8AC3E}">
        <p14:creationId xmlns:p14="http://schemas.microsoft.com/office/powerpoint/2010/main" val="266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810</TotalTime>
  <Words>270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AdLib</vt:lpstr>
      <vt:lpstr>Arial</vt:lpstr>
      <vt:lpstr>Britannic Bold</vt:lpstr>
      <vt:lpstr>Calibri</vt:lpstr>
      <vt:lpstr>Century Gothic</vt:lpstr>
      <vt:lpstr>Wingdings 3</vt:lpstr>
      <vt:lpstr>Ion</vt:lpstr>
      <vt:lpstr>Southern Illinois  Food Pantry Network</vt:lpstr>
      <vt:lpstr>Who We Are, Where We’re From!</vt:lpstr>
      <vt:lpstr>Working Together!     -Angie Bailey</vt:lpstr>
      <vt:lpstr>Organizational Chart</vt:lpstr>
      <vt:lpstr>Focus of Programming</vt:lpstr>
      <vt:lpstr>HSIDN.ORG</vt:lpstr>
      <vt:lpstr>Personal Safety &amp; Conflict De-Escalation Strategies  - Nathan Cherry</vt:lpstr>
      <vt:lpstr>Advocacy – Supporting Your Case     -Michelle McLernon</vt:lpstr>
      <vt:lpstr>What Hunger Looks Like in Illinois - 2016</vt:lpstr>
      <vt:lpstr>2016 Food Insecurity Rates  in Jackson County</vt:lpstr>
      <vt:lpstr>Food Drive Study Update       - Dawn Null</vt:lpstr>
      <vt:lpstr>PowerPoint Presentation</vt:lpstr>
      <vt:lpstr>Foods to Encourage (F2E)</vt:lpstr>
      <vt:lpstr>PowerPoint Presentation</vt:lpstr>
      <vt:lpstr>PowerPoint Presentation</vt:lpstr>
      <vt:lpstr>Branding the  Southern Illinois Food Pantry Network</vt:lpstr>
      <vt:lpstr>And the winner is…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Illinois  Food Pantry Network</dc:title>
  <dc:creator>Michelle McLernon</dc:creator>
  <cp:lastModifiedBy>Sarah O Dell</cp:lastModifiedBy>
  <cp:revision>21</cp:revision>
  <cp:lastPrinted>2019-01-23T17:10:49Z</cp:lastPrinted>
  <dcterms:created xsi:type="dcterms:W3CDTF">2019-01-23T02:34:42Z</dcterms:created>
  <dcterms:modified xsi:type="dcterms:W3CDTF">2019-12-02T17:05:22Z</dcterms:modified>
</cp:coreProperties>
</file>