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90.xml" ContentType="application/vnd.ms-office.chartcolorstyle+xml"/>
  <Override PartName="/ppt/charts/style9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8" r:id="rId4"/>
    <p:sldId id="263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90" r:id="rId18"/>
    <p:sldId id="291" r:id="rId19"/>
    <p:sldId id="292" r:id="rId20"/>
    <p:sldId id="267" r:id="rId21"/>
    <p:sldId id="288" r:id="rId22"/>
    <p:sldId id="289" r:id="rId23"/>
    <p:sldId id="271" r:id="rId24"/>
    <p:sldId id="274" r:id="rId25"/>
    <p:sldId id="293" r:id="rId26"/>
    <p:sldId id="294" r:id="rId27"/>
    <p:sldId id="296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outhern%20Illinois%20Food%20Pantry%20Manager%20Survey%20results%202019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rn\Downloads\Southern%20Illinois%20Food%20Pantry%20Manager%20Survey%20results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0.xml"/><Relationship Id="rId2" Type="http://schemas.microsoft.com/office/2011/relationships/chartStyle" Target="style90.xml"/><Relationship Id="rId1" Type="http://schemas.openxmlformats.org/officeDocument/2006/relationships/oleObject" Target="file:///C:\Users\mlern\Downloads\Southern%20Illinois%20Food%20Pantry%20Manager%20Survey%20results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Source of Purchased Food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8F5-4F6A-9230-8F5B283DE7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8F5-4F6A-9230-8F5B283DE7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8F5-4F6A-9230-8F5B283DE7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8F5-4F6A-9230-8F5B283DE7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8F5-4F6A-9230-8F5B283DE7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8F5-4F6A-9230-8F5B283DE767}"/>
              </c:ext>
            </c:extLst>
          </c:dPt>
          <c:dLbls>
            <c:dLbl>
              <c:idx val="0"/>
              <c:layout>
                <c:manualLayout>
                  <c:x val="-0.05"/>
                  <c:y val="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F5-4F6A-9230-8F5B283DE767}"/>
                </c:ext>
              </c:extLst>
            </c:dLbl>
            <c:dLbl>
              <c:idx val="1"/>
              <c:layout>
                <c:manualLayout>
                  <c:x val="-1.1674762605763903E-2"/>
                  <c:y val="2.4252711306278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F5-4F6A-9230-8F5B283DE767}"/>
                </c:ext>
              </c:extLst>
            </c:dLbl>
            <c:dLbl>
              <c:idx val="2"/>
              <c:layout>
                <c:manualLayout>
                  <c:x val="-1.0735413890357611E-2"/>
                  <c:y val="1.63090919656212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F5-4F6A-9230-8F5B283DE7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8F5-4F6A-9230-8F5B283DE767}"/>
                </c:ext>
              </c:extLst>
            </c:dLbl>
            <c:dLbl>
              <c:idx val="4"/>
              <c:layout>
                <c:manualLayout>
                  <c:x val="3.5265834629824744E-2"/>
                  <c:y val="-2.0386364957026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F5-4F6A-9230-8F5B283DE767}"/>
                </c:ext>
              </c:extLst>
            </c:dLbl>
            <c:dLbl>
              <c:idx val="5"/>
              <c:layout>
                <c:manualLayout>
                  <c:x val="2.7777777777777267E-3"/>
                  <c:y val="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F5-4F6A-9230-8F5B283DE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Sheet1!$AJ$9:$AJ$14</c:f>
              <c:strCache>
                <c:ptCount val="6"/>
                <c:pt idx="0">
                  <c:v>Local Farms </c:v>
                </c:pt>
                <c:pt idx="1">
                  <c:v>Wholesalers</c:v>
                </c:pt>
                <c:pt idx="2">
                  <c:v>Retail Grocery Stores</c:v>
                </c:pt>
                <c:pt idx="3">
                  <c:v>Food Bank Partners</c:v>
                </c:pt>
                <c:pt idx="4">
                  <c:v>Food Drives </c:v>
                </c:pt>
                <c:pt idx="5">
                  <c:v>Other</c:v>
                </c:pt>
              </c:strCache>
            </c:strRef>
          </c:cat>
          <c:val>
            <c:numRef>
              <c:f>Sheet1!$AK$9:$AK$14</c:f>
              <c:numCache>
                <c:formatCode>0%</c:formatCode>
                <c:ptCount val="6"/>
                <c:pt idx="0">
                  <c:v>3.1E-2</c:v>
                </c:pt>
                <c:pt idx="1">
                  <c:v>7.2999999999999995E-2</c:v>
                </c:pt>
                <c:pt idx="2">
                  <c:v>0.36299999999999999</c:v>
                </c:pt>
                <c:pt idx="3">
                  <c:v>0.308</c:v>
                </c:pt>
                <c:pt idx="4">
                  <c:v>0.14399999999999999</c:v>
                </c:pt>
                <c:pt idx="5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F5-4F6A-9230-8F5B283DE7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Availability</a:t>
            </a:r>
            <a:r>
              <a:rPr lang="en-US" baseline="0"/>
              <a:t> of Equipment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Sheet1!$KF$6</c:f>
              <c:strCache>
                <c:ptCount val="1"/>
                <c:pt idx="0">
                  <c:v>Overall Space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Sheet1!$KG$5:$KJ$5</c:f>
              <c:strCache>
                <c:ptCount val="4"/>
                <c:pt idx="0">
                  <c:v>Right Amount</c:v>
                </c:pt>
                <c:pt idx="1">
                  <c:v>Extra</c:v>
                </c:pt>
                <c:pt idx="2">
                  <c:v>Not Enough</c:v>
                </c:pt>
                <c:pt idx="3">
                  <c:v>DK</c:v>
                </c:pt>
              </c:strCache>
            </c:strRef>
          </c:cat>
          <c:val>
            <c:numRef>
              <c:f>Sheet1!$KG$6:$KJ$6</c:f>
              <c:numCache>
                <c:formatCode>0%</c:formatCode>
                <c:ptCount val="4"/>
                <c:pt idx="0">
                  <c:v>0.40909090909090912</c:v>
                </c:pt>
                <c:pt idx="1">
                  <c:v>4.5454545454545456E-2</c:v>
                </c:pt>
                <c:pt idx="2">
                  <c:v>0.54545454545454541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D-4065-917A-60C274ABA650}"/>
            </c:ext>
          </c:extLst>
        </c:ser>
        <c:ser>
          <c:idx val="1"/>
          <c:order val="1"/>
          <c:tx>
            <c:strRef>
              <c:f>Sheet1!$KF$7</c:f>
              <c:strCache>
                <c:ptCount val="1"/>
                <c:pt idx="0">
                  <c:v>Overall Equipment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Sheet1!$KG$5:$KJ$5</c:f>
              <c:strCache>
                <c:ptCount val="4"/>
                <c:pt idx="0">
                  <c:v>Right Amount</c:v>
                </c:pt>
                <c:pt idx="1">
                  <c:v>Extra</c:v>
                </c:pt>
                <c:pt idx="2">
                  <c:v>Not Enough</c:v>
                </c:pt>
                <c:pt idx="3">
                  <c:v>DK</c:v>
                </c:pt>
              </c:strCache>
            </c:strRef>
          </c:cat>
          <c:val>
            <c:numRef>
              <c:f>Sheet1!$KG$7:$KJ$7</c:f>
              <c:numCache>
                <c:formatCode>0%</c:formatCode>
                <c:ptCount val="4"/>
                <c:pt idx="0">
                  <c:v>0.54545454545454541</c:v>
                </c:pt>
                <c:pt idx="1">
                  <c:v>0</c:v>
                </c:pt>
                <c:pt idx="2">
                  <c:v>0.40909090909090912</c:v>
                </c:pt>
                <c:pt idx="3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D-4065-917A-60C274ABA650}"/>
            </c:ext>
          </c:extLst>
        </c:ser>
        <c:ser>
          <c:idx val="2"/>
          <c:order val="2"/>
          <c:tx>
            <c:strRef>
              <c:f>Sheet1!$KF$8</c:f>
              <c:strCache>
                <c:ptCount val="1"/>
                <c:pt idx="0">
                  <c:v>Table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Sheet1!$KG$5:$KJ$5</c:f>
              <c:strCache>
                <c:ptCount val="4"/>
                <c:pt idx="0">
                  <c:v>Right Amount</c:v>
                </c:pt>
                <c:pt idx="1">
                  <c:v>Extra</c:v>
                </c:pt>
                <c:pt idx="2">
                  <c:v>Not Enough</c:v>
                </c:pt>
                <c:pt idx="3">
                  <c:v>DK</c:v>
                </c:pt>
              </c:strCache>
            </c:strRef>
          </c:cat>
          <c:val>
            <c:numRef>
              <c:f>Sheet1!$KG$8:$KJ$8</c:f>
              <c:numCache>
                <c:formatCode>0%</c:formatCode>
                <c:ptCount val="4"/>
                <c:pt idx="0">
                  <c:v>0.76190476190476186</c:v>
                </c:pt>
                <c:pt idx="1">
                  <c:v>0</c:v>
                </c:pt>
                <c:pt idx="2">
                  <c:v>0.14285714285714285</c:v>
                </c:pt>
                <c:pt idx="3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CD-4065-917A-60C274ABA650}"/>
            </c:ext>
          </c:extLst>
        </c:ser>
        <c:ser>
          <c:idx val="3"/>
          <c:order val="3"/>
          <c:tx>
            <c:strRef>
              <c:f>Sheet1!$KF$9</c:f>
              <c:strCache>
                <c:ptCount val="1"/>
                <c:pt idx="0">
                  <c:v>Gloves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Sheet1!$KG$5:$KJ$5</c:f>
              <c:strCache>
                <c:ptCount val="4"/>
                <c:pt idx="0">
                  <c:v>Right Amount</c:v>
                </c:pt>
                <c:pt idx="1">
                  <c:v>Extra</c:v>
                </c:pt>
                <c:pt idx="2">
                  <c:v>Not Enough</c:v>
                </c:pt>
                <c:pt idx="3">
                  <c:v>DK</c:v>
                </c:pt>
              </c:strCache>
            </c:strRef>
          </c:cat>
          <c:val>
            <c:numRef>
              <c:f>Sheet1!$KG$9:$KJ$9</c:f>
              <c:numCache>
                <c:formatCode>0%</c:formatCode>
                <c:ptCount val="4"/>
                <c:pt idx="0">
                  <c:v>0.85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CD-4065-917A-60C274ABA650}"/>
            </c:ext>
          </c:extLst>
        </c:ser>
        <c:ser>
          <c:idx val="4"/>
          <c:order val="4"/>
          <c:tx>
            <c:strRef>
              <c:f>Sheet1!$KF$10</c:f>
              <c:strCache>
                <c:ptCount val="1"/>
                <c:pt idx="0">
                  <c:v>Pallets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Sheet1!$KG$5:$KJ$5</c:f>
              <c:strCache>
                <c:ptCount val="4"/>
                <c:pt idx="0">
                  <c:v>Right Amount</c:v>
                </c:pt>
                <c:pt idx="1">
                  <c:v>Extra</c:v>
                </c:pt>
                <c:pt idx="2">
                  <c:v>Not Enough</c:v>
                </c:pt>
                <c:pt idx="3">
                  <c:v>DK</c:v>
                </c:pt>
              </c:strCache>
            </c:strRef>
          </c:cat>
          <c:val>
            <c:numRef>
              <c:f>Sheet1!$KG$10:$KJ$10</c:f>
              <c:numCache>
                <c:formatCode>0%</c:formatCode>
                <c:ptCount val="4"/>
                <c:pt idx="0">
                  <c:v>0.72222222222222221</c:v>
                </c:pt>
                <c:pt idx="1">
                  <c:v>0.1111111111111111</c:v>
                </c:pt>
                <c:pt idx="2">
                  <c:v>5.5555555555555552E-2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CD-4065-917A-60C274ABA650}"/>
            </c:ext>
          </c:extLst>
        </c:ser>
        <c:ser>
          <c:idx val="5"/>
          <c:order val="5"/>
          <c:tx>
            <c:strRef>
              <c:f>Sheet1!$KF$11</c:f>
              <c:strCache>
                <c:ptCount val="1"/>
                <c:pt idx="0">
                  <c:v>Boxes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Sheet1!$KG$5:$KJ$5</c:f>
              <c:strCache>
                <c:ptCount val="4"/>
                <c:pt idx="0">
                  <c:v>Right Amount</c:v>
                </c:pt>
                <c:pt idx="1">
                  <c:v>Extra</c:v>
                </c:pt>
                <c:pt idx="2">
                  <c:v>Not Enough</c:v>
                </c:pt>
                <c:pt idx="3">
                  <c:v>DK</c:v>
                </c:pt>
              </c:strCache>
            </c:strRef>
          </c:cat>
          <c:val>
            <c:numRef>
              <c:f>Sheet1!$KG$11:$KJ$11</c:f>
              <c:numCache>
                <c:formatCode>0%</c:formatCode>
                <c:ptCount val="4"/>
                <c:pt idx="0">
                  <c:v>0.57894736842105265</c:v>
                </c:pt>
                <c:pt idx="1">
                  <c:v>0.15789473684210525</c:v>
                </c:pt>
                <c:pt idx="2">
                  <c:v>0.26315789473684209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CD-4065-917A-60C274ABA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191184"/>
        <c:axId val="1601116272"/>
      </c:barChart>
      <c:catAx>
        <c:axId val="165919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116272"/>
        <c:crosses val="autoZero"/>
        <c:auto val="1"/>
        <c:lblAlgn val="ctr"/>
        <c:lblOffset val="100"/>
        <c:noMultiLvlLbl val="0"/>
      </c:catAx>
      <c:valAx>
        <c:axId val="160111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19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Sheet1!$KZ$7</c:f>
              <c:strCache>
                <c:ptCount val="1"/>
                <c:pt idx="0">
                  <c:v>Pest Control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Sheet1!$LA$7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2-4DC7-93A7-9714E0128CEC}"/>
            </c:ext>
          </c:extLst>
        </c:ser>
        <c:ser>
          <c:idx val="1"/>
          <c:order val="1"/>
          <c:tx>
            <c:strRef>
              <c:f>Sheet1!$KZ$8</c:f>
              <c:strCache>
                <c:ptCount val="1"/>
                <c:pt idx="0">
                  <c:v>Recycling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Sheet1!$LA$8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E2-4DC7-93A7-9714E0128CEC}"/>
            </c:ext>
          </c:extLst>
        </c:ser>
        <c:ser>
          <c:idx val="2"/>
          <c:order val="2"/>
          <c:tx>
            <c:strRef>
              <c:f>Sheet1!$KZ$9</c:f>
              <c:strCache>
                <c:ptCount val="1"/>
                <c:pt idx="0">
                  <c:v>Zero-Waste*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Sheet1!$LA$9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E2-4DC7-93A7-9714E0128CEC}"/>
            </c:ext>
          </c:extLst>
        </c:ser>
        <c:ser>
          <c:idx val="3"/>
          <c:order val="3"/>
          <c:tx>
            <c:strRef>
              <c:f>Sheet1!$KZ$10</c:f>
              <c:strCache>
                <c:ptCount val="1"/>
                <c:pt idx="0">
                  <c:v>Composting*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Sheet1!$LA$10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E2-4DC7-93A7-9714E0128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20817168"/>
        <c:axId val="1601144144"/>
      </c:barChart>
      <c:catAx>
        <c:axId val="132081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144144"/>
        <c:crosses val="autoZero"/>
        <c:auto val="1"/>
        <c:lblAlgn val="ctr"/>
        <c:lblOffset val="100"/>
        <c:noMultiLvlLbl val="0"/>
      </c:catAx>
      <c:valAx>
        <c:axId val="160114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81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Available Resources </a:t>
            </a:r>
          </a:p>
          <a:p>
            <a:pPr>
              <a:defRPr sz="2400"/>
            </a:pPr>
            <a:r>
              <a:rPr lang="en-US" sz="1200" b="0" dirty="0"/>
              <a:t>(n=22)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Sheet!$MF$30</c:f>
              <c:strCache>
                <c:ptCount val="1"/>
                <c:pt idx="0">
                  <c:v>Non-Perishable Shelving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Sheet!$MH$30</c:f>
              <c:numCache>
                <c:formatCode>0%</c:formatCode>
                <c:ptCount val="1"/>
                <c:pt idx="0">
                  <c:v>0.95454545454545459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1-4A88-B267-2CF9E589888A}"/>
            </c:ext>
          </c:extLst>
        </c:ser>
        <c:ser>
          <c:idx val="1"/>
          <c:order val="1"/>
          <c:tx>
            <c:strRef>
              <c:f>Sheet!$MF$31</c:f>
              <c:strCache>
                <c:ptCount val="1"/>
                <c:pt idx="0">
                  <c:v>Non-Perishable Storage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Sheet!$MH$31</c:f>
              <c:numCache>
                <c:formatCode>0%</c:formatCode>
                <c:ptCount val="1"/>
                <c:pt idx="0">
                  <c:v>0.86363636363636365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1-4A88-B267-2CF9E589888A}"/>
            </c:ext>
          </c:extLst>
        </c:ser>
        <c:ser>
          <c:idx val="2"/>
          <c:order val="2"/>
          <c:tx>
            <c:strRef>
              <c:f>Sheet!$MF$32</c:f>
              <c:strCache>
                <c:ptCount val="1"/>
                <c:pt idx="0">
                  <c:v>Freezer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Sheet!$MH$32</c:f>
              <c:numCache>
                <c:formatCode>0%</c:formatCode>
                <c:ptCount val="1"/>
                <c:pt idx="0">
                  <c:v>0.86363636363636365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1-4A88-B267-2CF9E589888A}"/>
            </c:ext>
          </c:extLst>
        </c:ser>
        <c:ser>
          <c:idx val="3"/>
          <c:order val="3"/>
          <c:tx>
            <c:strRef>
              <c:f>Sheet!$MF$33</c:f>
              <c:strCache>
                <c:ptCount val="1"/>
                <c:pt idx="0">
                  <c:v>Refrigerator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Sheet!$MH$33</c:f>
              <c:numCache>
                <c:formatCode>0%</c:formatCode>
                <c:ptCount val="1"/>
                <c:pt idx="0">
                  <c:v>0.77272727272727271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41-4A88-B267-2CF9E5898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75803535"/>
        <c:axId val="949904927"/>
      </c:barChart>
      <c:catAx>
        <c:axId val="775803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9904927"/>
        <c:crosses val="autoZero"/>
        <c:auto val="1"/>
        <c:lblAlgn val="ctr"/>
        <c:lblOffset val="100"/>
        <c:noMultiLvlLbl val="0"/>
      </c:catAx>
      <c:valAx>
        <c:axId val="9499049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803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Vehicles</a:t>
            </a:r>
            <a:r>
              <a:rPr lang="en-US" sz="1800" baseline="0"/>
              <a:t> Available for Use</a:t>
            </a:r>
            <a:endParaRPr lang="en-US" sz="1800"/>
          </a:p>
        </c:rich>
      </c:tx>
      <c:layout>
        <c:manualLayout>
          <c:xMode val="edge"/>
          <c:yMode val="edge"/>
          <c:x val="0.30627222940731408"/>
          <c:y val="3.1805349259048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Sheet1!$NB$7</c:f>
              <c:strCache>
                <c:ptCount val="1"/>
                <c:pt idx="0">
                  <c:v>Van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Sheet1!$NC$7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6-4747-8793-111FAFBD077F}"/>
            </c:ext>
          </c:extLst>
        </c:ser>
        <c:ser>
          <c:idx val="1"/>
          <c:order val="1"/>
          <c:tx>
            <c:strRef>
              <c:f>Sheet1!$NB$8</c:f>
              <c:strCache>
                <c:ptCount val="1"/>
                <c:pt idx="0">
                  <c:v>Pick-Up Truck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Sheet1!$NC$8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6-4747-8793-111FAFBD077F}"/>
            </c:ext>
          </c:extLst>
        </c:ser>
        <c:ser>
          <c:idx val="2"/>
          <c:order val="2"/>
          <c:tx>
            <c:strRef>
              <c:f>Sheet1!$NB$9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Sheet1!$NC$9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6-4747-8793-111FAFBD077F}"/>
            </c:ext>
          </c:extLst>
        </c:ser>
        <c:ser>
          <c:idx val="3"/>
          <c:order val="3"/>
          <c:tx>
            <c:strRef>
              <c:f>Sheet1!$NB$10</c:f>
              <c:strCache>
                <c:ptCount val="1"/>
                <c:pt idx="0">
                  <c:v>Non-Refrig. Box Truck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Sheet1!$NC$10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66-4747-8793-111FAFBD077F}"/>
            </c:ext>
          </c:extLst>
        </c:ser>
        <c:ser>
          <c:idx val="4"/>
          <c:order val="4"/>
          <c:tx>
            <c:strRef>
              <c:f>Sheet1!$NB$11</c:f>
              <c:strCache>
                <c:ptCount val="1"/>
                <c:pt idx="0">
                  <c:v>Refrigerated Truck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Sheet1!$NC$11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6-4747-8793-111FAFBD0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303424"/>
        <c:axId val="1601161616"/>
      </c:barChart>
      <c:catAx>
        <c:axId val="1698303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1161616"/>
        <c:crosses val="autoZero"/>
        <c:auto val="1"/>
        <c:lblAlgn val="ctr"/>
        <c:lblOffset val="100"/>
        <c:noMultiLvlLbl val="0"/>
      </c:catAx>
      <c:valAx>
        <c:axId val="160116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30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Technology Availability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Sheet1!$NZ$7</c:f>
              <c:strCache>
                <c:ptCount val="1"/>
                <c:pt idx="0">
                  <c:v>Copier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Sheet1!$OA$7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B-4641-AE26-542F00B87CBF}"/>
            </c:ext>
          </c:extLst>
        </c:ser>
        <c:ser>
          <c:idx val="1"/>
          <c:order val="1"/>
          <c:tx>
            <c:strRef>
              <c:f>Sheet1!$NZ$8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Sheet1!$OA$8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AB-4641-AE26-542F00B87CBF}"/>
            </c:ext>
          </c:extLst>
        </c:ser>
        <c:ser>
          <c:idx val="2"/>
          <c:order val="2"/>
          <c:tx>
            <c:strRef>
              <c:f>Sheet1!$NZ$9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Sheet1!$OA$9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AB-4641-AE26-542F00B87CBF}"/>
            </c:ext>
          </c:extLst>
        </c:ser>
        <c:ser>
          <c:idx val="3"/>
          <c:order val="3"/>
          <c:tx>
            <c:strRef>
              <c:f>Sheet1!$NZ$10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Sheet1!$OA$10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AB-4641-AE26-542F00B87CBF}"/>
            </c:ext>
          </c:extLst>
        </c:ser>
        <c:ser>
          <c:idx val="4"/>
          <c:order val="4"/>
          <c:tx>
            <c:strRef>
              <c:f>Sheet1!$NZ$11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Sheet1!$OA$11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AB-4641-AE26-542F00B87CBF}"/>
            </c:ext>
          </c:extLst>
        </c:ser>
        <c:ser>
          <c:idx val="5"/>
          <c:order val="5"/>
          <c:tx>
            <c:strRef>
              <c:f>Sheet1!$NZ$12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Sheet1!$OA$12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AB-4641-AE26-542F00B87CBF}"/>
            </c:ext>
          </c:extLst>
        </c:ser>
        <c:ser>
          <c:idx val="6"/>
          <c:order val="6"/>
          <c:tx>
            <c:strRef>
              <c:f>Sheet1!$NZ$13</c:f>
              <c:strCache>
                <c:ptCount val="1"/>
                <c:pt idx="0">
                  <c:v>Website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Sheet1!$OA$13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AB-4641-AE26-542F00B87CBF}"/>
            </c:ext>
          </c:extLst>
        </c:ser>
        <c:ser>
          <c:idx val="7"/>
          <c:order val="7"/>
          <c:tx>
            <c:strRef>
              <c:f>Sheet1!$NZ$14</c:f>
              <c:strCache>
                <c:ptCount val="1"/>
                <c:pt idx="0">
                  <c:v>Fax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Sheet1!$OA$14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AB-4641-AE26-542F00B87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0803168"/>
        <c:axId val="1601111696"/>
      </c:barChart>
      <c:catAx>
        <c:axId val="132080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1111696"/>
        <c:crosses val="autoZero"/>
        <c:auto val="1"/>
        <c:lblAlgn val="ctr"/>
        <c:lblOffset val="100"/>
        <c:noMultiLvlLbl val="0"/>
      </c:catAx>
      <c:valAx>
        <c:axId val="16011116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8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0CC-4115-9083-B8E70DF17D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0CC-4115-9083-B8E70DF17D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0CC-4115-9083-B8E70DF17D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0CC-4115-9083-B8E70DF17D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0CC-4115-9083-B8E70DF17D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0CC-4115-9083-B8E70DF17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Sheet1!$OT$6:$OT$8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Complete</c:v>
                </c:pt>
              </c:strCache>
            </c:strRef>
          </c:cat>
          <c:val>
            <c:numRef>
              <c:f>Sheet1!$OU$6:$OU$8</c:f>
              <c:numCache>
                <c:formatCode>0%</c:formatCode>
                <c:ptCount val="3"/>
                <c:pt idx="0">
                  <c:v>0.14000000000000001</c:v>
                </c:pt>
                <c:pt idx="1">
                  <c:v>0.68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CC-4115-9083-B8E70DF17D7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Provide at Excellent/Good</a:t>
            </a:r>
            <a:r>
              <a:rPr lang="en-US" sz="1800" b="1" baseline="0"/>
              <a:t> Level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Sheet!$RM$32:$RM$38</c:f>
              <c:strCache>
                <c:ptCount val="7"/>
                <c:pt idx="0">
                  <c:v>Maintain Contact List of Support Services</c:v>
                </c:pt>
                <c:pt idx="1">
                  <c:v>Client Evaluation Process</c:v>
                </c:pt>
                <c:pt idx="2">
                  <c:v>Refer to Social Services</c:v>
                </c:pt>
                <c:pt idx="3">
                  <c:v>Actively Look for New Programs to Benefit Clients</c:v>
                </c:pt>
                <c:pt idx="4">
                  <c:v>Provide Direct Services at Pantry</c:v>
                </c:pt>
                <c:pt idx="5">
                  <c:v>Participate in Food Security Groups</c:v>
                </c:pt>
                <c:pt idx="6">
                  <c:v>Track Client Outcomes</c:v>
                </c:pt>
              </c:strCache>
            </c:strRef>
          </c:cat>
          <c:val>
            <c:numRef>
              <c:f>Sheet!$RN$32:$RN$38</c:f>
              <c:numCache>
                <c:formatCode>0%</c:formatCode>
                <c:ptCount val="7"/>
                <c:pt idx="0">
                  <c:v>0.57999999999999996</c:v>
                </c:pt>
                <c:pt idx="1">
                  <c:v>0.56999999999999995</c:v>
                </c:pt>
                <c:pt idx="2">
                  <c:v>0.53</c:v>
                </c:pt>
                <c:pt idx="3">
                  <c:v>0.5</c:v>
                </c:pt>
                <c:pt idx="4">
                  <c:v>0.38</c:v>
                </c:pt>
                <c:pt idx="5">
                  <c:v>0.23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2-4732-93AE-E21419D2F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4128367"/>
        <c:axId val="604947279"/>
      </c:barChart>
      <c:catAx>
        <c:axId val="844128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947279"/>
        <c:crosses val="autoZero"/>
        <c:auto val="1"/>
        <c:lblAlgn val="ctr"/>
        <c:lblOffset val="100"/>
        <c:noMultiLvlLbl val="0"/>
      </c:catAx>
      <c:valAx>
        <c:axId val="604947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128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communication/advocacy</a:t>
            </a:r>
            <a:r>
              <a:rPr lang="en-US" sz="1400" baseline="0" dirty="0"/>
              <a:t> efforts</a:t>
            </a:r>
            <a:endParaRPr lang="en-US" sz="14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62997710392584E-2"/>
          <c:y val="0.25917204305816061"/>
          <c:w val="0.90555555555555556"/>
          <c:h val="0.663044619422572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4C6-4EAF-A5C9-38BC08C726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4C6-4EAF-A5C9-38BC08C726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4C6-4EAF-A5C9-38BC08C726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4C6-4EAF-A5C9-38BC08C7269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4C6-4EAF-A5C9-38BC08C7269B}"/>
                </c:ext>
              </c:extLst>
            </c:dLbl>
            <c:dLbl>
              <c:idx val="1"/>
              <c:layout>
                <c:manualLayout>
                  <c:x val="0"/>
                  <c:y val="-0.162655499211380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C6-4EAF-A5C9-38BC08C7269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4C6-4EAF-A5C9-38BC08C7269B}"/>
                </c:ext>
              </c:extLst>
            </c:dLbl>
            <c:dLbl>
              <c:idx val="3"/>
              <c:layout>
                <c:manualLayout>
                  <c:x val="5.0177398038011203E-2"/>
                  <c:y val="-1.679677443252492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C6-4EAF-A5C9-38BC08C72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Sheet!$UB$30:$UB$33</c:f>
              <c:strCache>
                <c:ptCount val="4"/>
                <c:pt idx="0">
                  <c:v>Fair</c:v>
                </c:pt>
                <c:pt idx="1">
                  <c:v>Average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Sheet!$UC$30:$UC$33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C6-4EAF-A5C9-38BC08C7269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Communication Effectiveness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Sheet!$SQ$32</c:f>
              <c:strCache>
                <c:ptCount val="1"/>
                <c:pt idx="0">
                  <c:v>Purpose of Pantry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Sheet!$SR$32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8-4DEE-886F-56B8207758A7}"/>
            </c:ext>
          </c:extLst>
        </c:ser>
        <c:ser>
          <c:idx val="1"/>
          <c:order val="1"/>
          <c:tx>
            <c:strRef>
              <c:f>Sheet!$SQ$33</c:f>
              <c:strCache>
                <c:ptCount val="1"/>
                <c:pt idx="0">
                  <c:v>Needs of Pantry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Sheet!$SR$33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D8-4DEE-886F-56B8207758A7}"/>
            </c:ext>
          </c:extLst>
        </c:ser>
        <c:ser>
          <c:idx val="2"/>
          <c:order val="2"/>
          <c:tx>
            <c:strRef>
              <c:f>Sheet!$SQ$34</c:f>
              <c:strCache>
                <c:ptCount val="1"/>
                <c:pt idx="0">
                  <c:v>Partnerships with Other Agencies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Sheet!$SR$34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D8-4DEE-886F-56B8207758A7}"/>
            </c:ext>
          </c:extLst>
        </c:ser>
        <c:ser>
          <c:idx val="3"/>
          <c:order val="3"/>
          <c:tx>
            <c:strRef>
              <c:f>Sheet!$SQ$35</c:f>
              <c:strCache>
                <c:ptCount val="1"/>
                <c:pt idx="0">
                  <c:v>Special Events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Sheet!$SR$35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D8-4DEE-886F-56B820775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49660047"/>
        <c:axId val="847383775"/>
      </c:barChart>
      <c:catAx>
        <c:axId val="8496600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7383775"/>
        <c:crosses val="autoZero"/>
        <c:auto val="1"/>
        <c:lblAlgn val="ctr"/>
        <c:lblOffset val="100"/>
        <c:noMultiLvlLbl val="0"/>
      </c:catAx>
      <c:valAx>
        <c:axId val="847383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660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Info</a:t>
            </a:r>
            <a:r>
              <a:rPr lang="en-US" baseline="0" dirty="0"/>
              <a:t> on Onsite Signage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Sheet!$TQ$30:$TQ$34</c:f>
              <c:strCache>
                <c:ptCount val="5"/>
                <c:pt idx="0">
                  <c:v>Pantry Hours</c:v>
                </c:pt>
                <c:pt idx="1">
                  <c:v>Contact Information</c:v>
                </c:pt>
                <c:pt idx="2">
                  <c:v>Community Events</c:v>
                </c:pt>
                <c:pt idx="3">
                  <c:v>Program Details</c:v>
                </c:pt>
                <c:pt idx="4">
                  <c:v>Other Pantry Services</c:v>
                </c:pt>
              </c:strCache>
            </c:strRef>
          </c:cat>
          <c:val>
            <c:numRef>
              <c:f>Sheet!$TS$30:$TS$34</c:f>
              <c:numCache>
                <c:formatCode>0%</c:formatCode>
                <c:ptCount val="5"/>
                <c:pt idx="0">
                  <c:v>0.90909090909090906</c:v>
                </c:pt>
                <c:pt idx="1">
                  <c:v>0.68181818181818177</c:v>
                </c:pt>
                <c:pt idx="2">
                  <c:v>0.63636363636363635</c:v>
                </c:pt>
                <c:pt idx="3">
                  <c:v>0.45454545454545453</c:v>
                </c:pt>
                <c:pt idx="4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C-4BC0-B272-4BE330EC9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46063"/>
        <c:axId val="291959231"/>
        <c:axId val="0"/>
      </c:bar3DChart>
      <c:catAx>
        <c:axId val="4334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59231"/>
        <c:crosses val="autoZero"/>
        <c:auto val="1"/>
        <c:lblAlgn val="ctr"/>
        <c:lblOffset val="100"/>
        <c:noMultiLvlLbl val="0"/>
      </c:catAx>
      <c:valAx>
        <c:axId val="291959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4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Source of Donated</a:t>
            </a:r>
            <a:r>
              <a:rPr lang="en-US" baseline="0"/>
              <a:t> Food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11111111111108E-2"/>
          <c:y val="0.23262430737824438"/>
          <c:w val="0.81388888888888888"/>
          <c:h val="0.657575459317585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1B5-48F5-B996-BA77BD5DF1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1B5-48F5-B996-BA77BD5DF1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1B5-48F5-B996-BA77BD5DF1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1B5-48F5-B996-BA77BD5DF1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1B5-48F5-B996-BA77BD5DF1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1B5-48F5-B996-BA77BD5DF1E9}"/>
              </c:ext>
            </c:extLst>
          </c:dPt>
          <c:dLbls>
            <c:dLbl>
              <c:idx val="0"/>
              <c:layout>
                <c:manualLayout>
                  <c:x val="-7.222222222222232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B5-48F5-B996-BA77BD5DF1E9}"/>
                </c:ext>
              </c:extLst>
            </c:dLbl>
            <c:dLbl>
              <c:idx val="1"/>
              <c:layout>
                <c:manualLayout>
                  <c:x val="1.3888888888888788E-2"/>
                  <c:y val="3.7037037037037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B5-48F5-B996-BA77BD5DF1E9}"/>
                </c:ext>
              </c:extLst>
            </c:dLbl>
            <c:dLbl>
              <c:idx val="2"/>
              <c:layout>
                <c:manualLayout>
                  <c:x val="5.5556450049693215E-3"/>
                  <c:y val="9.81146298380712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B5-48F5-B996-BA77BD5DF1E9}"/>
                </c:ext>
              </c:extLst>
            </c:dLbl>
            <c:dLbl>
              <c:idx val="3"/>
              <c:layout>
                <c:manualLayout>
                  <c:x val="-1.3888888888888888E-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B5-48F5-B996-BA77BD5DF1E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1B5-48F5-B996-BA77BD5DF1E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1B5-48F5-B996-BA77BD5DF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Sheet1!$AQ$9:$AQ$14</c:f>
              <c:strCache>
                <c:ptCount val="6"/>
                <c:pt idx="0">
                  <c:v>Local Farms </c:v>
                </c:pt>
                <c:pt idx="1">
                  <c:v>Wholesalers</c:v>
                </c:pt>
                <c:pt idx="2">
                  <c:v>Retail Grocery Stores</c:v>
                </c:pt>
                <c:pt idx="3">
                  <c:v>Food Bank Partners</c:v>
                </c:pt>
                <c:pt idx="4">
                  <c:v>Food Drives </c:v>
                </c:pt>
                <c:pt idx="5">
                  <c:v>Other</c:v>
                </c:pt>
              </c:strCache>
            </c:strRef>
          </c:cat>
          <c:val>
            <c:numRef>
              <c:f>Sheet1!$AR$9:$AR$14</c:f>
              <c:numCache>
                <c:formatCode>0%</c:formatCode>
                <c:ptCount val="6"/>
                <c:pt idx="0">
                  <c:v>3.6999999999999998E-2</c:v>
                </c:pt>
                <c:pt idx="1">
                  <c:v>1.2999999999999999E-2</c:v>
                </c:pt>
                <c:pt idx="2">
                  <c:v>0.24099999999999999</c:v>
                </c:pt>
                <c:pt idx="3">
                  <c:v>0.247</c:v>
                </c:pt>
                <c:pt idx="4">
                  <c:v>0.26</c:v>
                </c:pt>
                <c:pt idx="5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B5-48F5-B996-BA77BD5DF1E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Communication</a:t>
            </a:r>
            <a:r>
              <a:rPr lang="en-US" baseline="0" dirty="0"/>
              <a:t> Tool Used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Sheet!$TJ$30</c:f>
              <c:strCache>
                <c:ptCount val="1"/>
                <c:pt idx="0">
                  <c:v>Facebook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Sheet!$TL$30</c:f>
              <c:numCache>
                <c:formatCode>0%</c:formatCode>
                <c:ptCount val="1"/>
                <c:pt idx="0">
                  <c:v>0.77272727272727271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B-469C-9A3D-FD2ECC34C289}"/>
            </c:ext>
          </c:extLst>
        </c:ser>
        <c:ser>
          <c:idx val="1"/>
          <c:order val="1"/>
          <c:tx>
            <c:strRef>
              <c:f>Sheet!$TJ$31</c:f>
              <c:strCache>
                <c:ptCount val="1"/>
                <c:pt idx="0">
                  <c:v>Print Material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Sheet!$TL$31</c:f>
              <c:numCache>
                <c:formatCode>0%</c:formatCode>
                <c:ptCount val="1"/>
                <c:pt idx="0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B-469C-9A3D-FD2ECC34C289}"/>
            </c:ext>
          </c:extLst>
        </c:ser>
        <c:ser>
          <c:idx val="2"/>
          <c:order val="2"/>
          <c:tx>
            <c:strRef>
              <c:f>Sheet!$TJ$32</c:f>
              <c:strCache>
                <c:ptCount val="1"/>
                <c:pt idx="0">
                  <c:v>TV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Sheet!$TL$32</c:f>
              <c:numCache>
                <c:formatCode>0%</c:formatCode>
                <c:ptCount val="1"/>
                <c:pt idx="0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6B-469C-9A3D-FD2ECC34C289}"/>
            </c:ext>
          </c:extLst>
        </c:ser>
        <c:ser>
          <c:idx val="3"/>
          <c:order val="3"/>
          <c:tx>
            <c:strRef>
              <c:f>Sheet!$TJ$33</c:f>
              <c:strCache>
                <c:ptCount val="1"/>
                <c:pt idx="0">
                  <c:v>Other Social Media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Sheet!$TL$33</c:f>
              <c:numCache>
                <c:formatCode>0%</c:formatCode>
                <c:ptCount val="1"/>
                <c:pt idx="0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6B-469C-9A3D-FD2ECC34C289}"/>
            </c:ext>
          </c:extLst>
        </c:ser>
        <c:ser>
          <c:idx val="4"/>
          <c:order val="4"/>
          <c:tx>
            <c:strRef>
              <c:f>Sheet!$TJ$34</c:f>
              <c:strCache>
                <c:ptCount val="1"/>
                <c:pt idx="0">
                  <c:v>Radio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Sheet!$TL$34</c:f>
              <c:numCache>
                <c:formatCode>0%</c:formatCode>
                <c:ptCount val="1"/>
                <c:pt idx="0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6B-469C-9A3D-FD2ECC34C289}"/>
            </c:ext>
          </c:extLst>
        </c:ser>
        <c:ser>
          <c:idx val="5"/>
          <c:order val="5"/>
          <c:tx>
            <c:strRef>
              <c:f>Sheet!$TJ$35</c:f>
              <c:strCache>
                <c:ptCount val="1"/>
                <c:pt idx="0">
                  <c:v>Twitter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Sheet!$TL$35</c:f>
              <c:numCache>
                <c:formatCode>0%</c:formatCode>
                <c:ptCount val="1"/>
                <c:pt idx="0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6B-469C-9A3D-FD2ECC34C289}"/>
            </c:ext>
          </c:extLst>
        </c:ser>
        <c:ser>
          <c:idx val="6"/>
          <c:order val="6"/>
          <c:tx>
            <c:strRef>
              <c:f>Sheet!$TJ$36</c:f>
              <c:strCache>
                <c:ptCount val="1"/>
                <c:pt idx="0">
                  <c:v>Instagram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Sheet!$TL$36</c:f>
              <c:numCache>
                <c:formatCode>0%</c:formatCode>
                <c:ptCount val="1"/>
                <c:pt idx="0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6B-469C-9A3D-FD2ECC34C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935649583"/>
        <c:axId val="775756959"/>
      </c:barChart>
      <c:catAx>
        <c:axId val="935649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756959"/>
        <c:crosses val="autoZero"/>
        <c:auto val="1"/>
        <c:lblAlgn val="ctr"/>
        <c:lblOffset val="100"/>
        <c:noMultiLvlLbl val="0"/>
      </c:catAx>
      <c:valAx>
        <c:axId val="775756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64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86725636600042E-2"/>
          <c:y val="0.84641107171336716"/>
          <c:w val="0.9626993951029561"/>
          <c:h val="0.13766544126866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Compliance/Reporting Functions Used at Pantry  </a:t>
            </a:r>
            <a:r>
              <a:rPr lang="en-US" sz="1200" b="0"/>
              <a:t>(n=22)</a:t>
            </a:r>
            <a:endParaRPr lang="en-US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Sheet!$UH$30:$UH$38</c:f>
              <c:strCache>
                <c:ptCount val="9"/>
                <c:pt idx="0">
                  <c:v>Store Food per FB Standards</c:v>
                </c:pt>
                <c:pt idx="1">
                  <c:v>Handle Food per FB Standards</c:v>
                </c:pt>
                <c:pt idx="2">
                  <c:v>Receive Info re: Food Safety Concerns</c:v>
                </c:pt>
                <c:pt idx="3">
                  <c:v>Submit Monthly Reports to FBs</c:v>
                </c:pt>
                <c:pt idx="4">
                  <c:v>Use Client Tracking Tools</c:v>
                </c:pt>
                <c:pt idx="5">
                  <c:v>Communicate re: Food Safety Concerns</c:v>
                </c:pt>
                <c:pt idx="6">
                  <c:v>Use Visual Reminders of Safety Guidelines</c:v>
                </c:pt>
                <c:pt idx="7">
                  <c:v>Use Inventory Managmt System</c:v>
                </c:pt>
                <c:pt idx="8">
                  <c:v>Track Outputs</c:v>
                </c:pt>
              </c:strCache>
            </c:strRef>
          </c:cat>
          <c:val>
            <c:numRef>
              <c:f>Sheet!$UJ$30:$UJ$38</c:f>
              <c:numCache>
                <c:formatCode>0%</c:formatCode>
                <c:ptCount val="9"/>
                <c:pt idx="0">
                  <c:v>0.90909090909090906</c:v>
                </c:pt>
                <c:pt idx="1">
                  <c:v>0.86363636363636365</c:v>
                </c:pt>
                <c:pt idx="2">
                  <c:v>0.77272727272727271</c:v>
                </c:pt>
                <c:pt idx="3">
                  <c:v>0.63636363636363635</c:v>
                </c:pt>
                <c:pt idx="4">
                  <c:v>0.63636363636363635</c:v>
                </c:pt>
                <c:pt idx="5">
                  <c:v>0.63636363636363635</c:v>
                </c:pt>
                <c:pt idx="6">
                  <c:v>0.59090909090909094</c:v>
                </c:pt>
                <c:pt idx="7">
                  <c:v>0.5</c:v>
                </c:pt>
                <c:pt idx="8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7-43A7-88C9-2179BE3D46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2904591"/>
        <c:axId val="291982527"/>
      </c:barChart>
      <c:catAx>
        <c:axId val="7290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82527"/>
        <c:crosses val="autoZero"/>
        <c:auto val="1"/>
        <c:lblAlgn val="ctr"/>
        <c:lblOffset val="100"/>
        <c:noMultiLvlLbl val="0"/>
      </c:catAx>
      <c:valAx>
        <c:axId val="29198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Financial Strategies</a:t>
            </a:r>
            <a:r>
              <a:rPr lang="en-US" sz="1800" b="1" baseline="0" dirty="0"/>
              <a:t> Used at Pantry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Sheet!$UQ$30</c:f>
              <c:strCache>
                <c:ptCount val="1"/>
                <c:pt idx="0">
                  <c:v>Financial Reporting and Tracking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Sheet!$US$30</c:f>
              <c:numCache>
                <c:formatCode>0%</c:formatCode>
                <c:ptCount val="1"/>
                <c:pt idx="0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3-4809-BB5E-5C9EDFA10B97}"/>
            </c:ext>
          </c:extLst>
        </c:ser>
        <c:ser>
          <c:idx val="1"/>
          <c:order val="1"/>
          <c:tx>
            <c:strRef>
              <c:f>Sheet!$UQ$31</c:f>
              <c:strCache>
                <c:ptCount val="1"/>
                <c:pt idx="0">
                  <c:v>Donor Tracking Tools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Sheet!$US$31</c:f>
              <c:numCache>
                <c:formatCode>0%</c:formatCode>
                <c:ptCount val="1"/>
                <c:pt idx="0">
                  <c:v>0.40909090909090912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3-4809-BB5E-5C9EDFA10B97}"/>
            </c:ext>
          </c:extLst>
        </c:ser>
        <c:ser>
          <c:idx val="2"/>
          <c:order val="2"/>
          <c:tx>
            <c:strRef>
              <c:f>Sheet!$UQ$32</c:f>
              <c:strCache>
                <c:ptCount val="1"/>
                <c:pt idx="0">
                  <c:v>Board-Approved 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Sheet!$US$32</c:f>
              <c:numCache>
                <c:formatCode>0%</c:formatCode>
                <c:ptCount val="1"/>
                <c:pt idx="0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3-4809-BB5E-5C9EDFA10B97}"/>
            </c:ext>
          </c:extLst>
        </c:ser>
        <c:ser>
          <c:idx val="3"/>
          <c:order val="3"/>
          <c:tx>
            <c:strRef>
              <c:f>Sheet!$UQ$33</c:f>
              <c:strCache>
                <c:ptCount val="1"/>
                <c:pt idx="0">
                  <c:v>Fundraising Plan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Sheet!$US$33</c:f>
              <c:numCache>
                <c:formatCode>0%</c:formatCode>
                <c:ptCount val="1"/>
                <c:pt idx="0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3-4809-BB5E-5C9EDFA10B97}"/>
            </c:ext>
          </c:extLst>
        </c:ser>
        <c:ser>
          <c:idx val="4"/>
          <c:order val="4"/>
          <c:tx>
            <c:strRef>
              <c:f>Sheet!$UQ$34</c:f>
              <c:strCache>
                <c:ptCount val="1"/>
                <c:pt idx="0">
                  <c:v>Financial ManagementTools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Sheet!$US$34</c:f>
              <c:numCache>
                <c:formatCode>0%</c:formatCode>
                <c:ptCount val="1"/>
                <c:pt idx="0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3-4809-BB5E-5C9EDFA10B97}"/>
            </c:ext>
          </c:extLst>
        </c:ser>
        <c:ser>
          <c:idx val="5"/>
          <c:order val="5"/>
          <c:tx>
            <c:strRef>
              <c:f>Sheet!$UQ$35</c:f>
              <c:strCache>
                <c:ptCount val="1"/>
                <c:pt idx="0">
                  <c:v>Maintain 3-6 Mos Cash Reserves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Sheet!$US$35</c:f>
              <c:numCache>
                <c:formatCode>0%</c:formatCode>
                <c:ptCount val="1"/>
                <c:pt idx="0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83-4809-BB5E-5C9EDFA10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496991"/>
        <c:axId val="1895272831"/>
      </c:barChart>
      <c:catAx>
        <c:axId val="106496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5272831"/>
        <c:crosses val="autoZero"/>
        <c:auto val="1"/>
        <c:lblAlgn val="ctr"/>
        <c:lblOffset val="100"/>
        <c:noMultiLvlLbl val="0"/>
      </c:catAx>
      <c:valAx>
        <c:axId val="189527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9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Provided for Paid Staff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sz="1200" b="0" baseline="0"/>
              <a:t>(n=12)</a:t>
            </a:r>
            <a:endParaRPr lang="en-US" sz="12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Sheet1!$BM$23</c:f>
              <c:strCache>
                <c:ptCount val="1"/>
                <c:pt idx="0">
                  <c:v>Excellent/Good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Sheet1!$BL$24:$BL$30</c:f>
              <c:strCache>
                <c:ptCount val="7"/>
                <c:pt idx="0">
                  <c:v>Recruit</c:v>
                </c:pt>
                <c:pt idx="1">
                  <c:v>Orient</c:v>
                </c:pt>
                <c:pt idx="2">
                  <c:v>Retain</c:v>
                </c:pt>
                <c:pt idx="3">
                  <c:v>Schedule</c:v>
                </c:pt>
                <c:pt idx="4">
                  <c:v>Recognize</c:v>
                </c:pt>
                <c:pt idx="5">
                  <c:v>Supervise</c:v>
                </c:pt>
                <c:pt idx="6">
                  <c:v>Train</c:v>
                </c:pt>
              </c:strCache>
            </c:strRef>
          </c:cat>
          <c:val>
            <c:numRef>
              <c:f>Sheet1!$BM$24:$BM$30</c:f>
              <c:numCache>
                <c:formatCode>0%</c:formatCode>
                <c:ptCount val="7"/>
                <c:pt idx="0">
                  <c:v>0.58333333333333337</c:v>
                </c:pt>
                <c:pt idx="1">
                  <c:v>0.75</c:v>
                </c:pt>
                <c:pt idx="2">
                  <c:v>0.75</c:v>
                </c:pt>
                <c:pt idx="3">
                  <c:v>0.83333333333333337</c:v>
                </c:pt>
                <c:pt idx="4">
                  <c:v>0.83</c:v>
                </c:pt>
                <c:pt idx="5">
                  <c:v>0.91666666666666663</c:v>
                </c:pt>
                <c:pt idx="6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0-409F-AC7E-CDD297A16CE4}"/>
            </c:ext>
          </c:extLst>
        </c:ser>
        <c:ser>
          <c:idx val="1"/>
          <c:order val="1"/>
          <c:tx>
            <c:strRef>
              <c:f>Sheet1!$BN$23</c:f>
              <c:strCache>
                <c:ptCount val="1"/>
                <c:pt idx="0">
                  <c:v>Average/Fair/Poor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Sheet1!$BL$24:$BL$30</c:f>
              <c:strCache>
                <c:ptCount val="7"/>
                <c:pt idx="0">
                  <c:v>Recruit</c:v>
                </c:pt>
                <c:pt idx="1">
                  <c:v>Orient</c:v>
                </c:pt>
                <c:pt idx="2">
                  <c:v>Retain</c:v>
                </c:pt>
                <c:pt idx="3">
                  <c:v>Schedule</c:v>
                </c:pt>
                <c:pt idx="4">
                  <c:v>Recognize</c:v>
                </c:pt>
                <c:pt idx="5">
                  <c:v>Supervise</c:v>
                </c:pt>
                <c:pt idx="6">
                  <c:v>Train</c:v>
                </c:pt>
              </c:strCache>
            </c:strRef>
          </c:cat>
          <c:val>
            <c:numRef>
              <c:f>Sheet1!$BN$24:$BN$30</c:f>
              <c:numCache>
                <c:formatCode>0%</c:formatCode>
                <c:ptCount val="7"/>
                <c:pt idx="0">
                  <c:v>0.42</c:v>
                </c:pt>
                <c:pt idx="1">
                  <c:v>0.25</c:v>
                </c:pt>
                <c:pt idx="2">
                  <c:v>0.25</c:v>
                </c:pt>
                <c:pt idx="3">
                  <c:v>0.17</c:v>
                </c:pt>
                <c:pt idx="4">
                  <c:v>0.17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0-409F-AC7E-CDD297A16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11810080"/>
        <c:axId val="1520967152"/>
      </c:barChart>
      <c:catAx>
        <c:axId val="161181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67152"/>
        <c:crosses val="autoZero"/>
        <c:auto val="1"/>
        <c:lblAlgn val="ctr"/>
        <c:lblOffset val="100"/>
        <c:noMultiLvlLbl val="0"/>
      </c:catAx>
      <c:valAx>
        <c:axId val="152096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8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accent4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effectLst/>
              </a:rPr>
              <a:t>Provided for Volunteers</a:t>
            </a:r>
            <a:endParaRPr lang="en-US" sz="1400">
              <a:effectLst/>
            </a:endParaRPr>
          </a:p>
          <a:p>
            <a:pPr>
              <a:defRPr/>
            </a:pPr>
            <a:r>
              <a:rPr lang="en-US" sz="1200" b="0" i="0" baseline="0">
                <a:effectLst/>
              </a:rPr>
              <a:t>(n=23)</a:t>
            </a:r>
            <a:endParaRPr lang="en-US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Sheet1!$DI$7</c:f>
              <c:strCache>
                <c:ptCount val="1"/>
                <c:pt idx="0">
                  <c:v>Excellent/Good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Sheet1!$DH$8:$DH$14</c:f>
              <c:strCache>
                <c:ptCount val="7"/>
                <c:pt idx="0">
                  <c:v>Recruit</c:v>
                </c:pt>
                <c:pt idx="1">
                  <c:v>Orient</c:v>
                </c:pt>
                <c:pt idx="2">
                  <c:v>Retain</c:v>
                </c:pt>
                <c:pt idx="3">
                  <c:v>Schedule</c:v>
                </c:pt>
                <c:pt idx="4">
                  <c:v>Recognize</c:v>
                </c:pt>
                <c:pt idx="5">
                  <c:v>Supervise</c:v>
                </c:pt>
                <c:pt idx="6">
                  <c:v>Train</c:v>
                </c:pt>
              </c:strCache>
            </c:strRef>
          </c:cat>
          <c:val>
            <c:numRef>
              <c:f>Sheet1!$DI$8:$DI$14</c:f>
              <c:numCache>
                <c:formatCode>0%</c:formatCode>
                <c:ptCount val="7"/>
                <c:pt idx="0">
                  <c:v>0.60869565217391308</c:v>
                </c:pt>
                <c:pt idx="1">
                  <c:v>0.73913043478260865</c:v>
                </c:pt>
                <c:pt idx="2">
                  <c:v>0.78260869565217395</c:v>
                </c:pt>
                <c:pt idx="3">
                  <c:v>0.78260869565217395</c:v>
                </c:pt>
                <c:pt idx="4">
                  <c:v>0.72727272727272729</c:v>
                </c:pt>
                <c:pt idx="5">
                  <c:v>0.78260869565217395</c:v>
                </c:pt>
                <c:pt idx="6">
                  <c:v>0.86956521739130432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63D-A270-898C8EC9D86E}"/>
            </c:ext>
          </c:extLst>
        </c:ser>
        <c:ser>
          <c:idx val="1"/>
          <c:order val="1"/>
          <c:tx>
            <c:strRef>
              <c:f>Sheet1!$DJ$7</c:f>
              <c:strCache>
                <c:ptCount val="1"/>
                <c:pt idx="0">
                  <c:v>Average/Fair/Poor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Sheet1!$DH$8:$DH$14</c:f>
              <c:strCache>
                <c:ptCount val="7"/>
                <c:pt idx="0">
                  <c:v>Recruit</c:v>
                </c:pt>
                <c:pt idx="1">
                  <c:v>Orient</c:v>
                </c:pt>
                <c:pt idx="2">
                  <c:v>Retain</c:v>
                </c:pt>
                <c:pt idx="3">
                  <c:v>Schedule</c:v>
                </c:pt>
                <c:pt idx="4">
                  <c:v>Recognize</c:v>
                </c:pt>
                <c:pt idx="5">
                  <c:v>Supervise</c:v>
                </c:pt>
                <c:pt idx="6">
                  <c:v>Train</c:v>
                </c:pt>
              </c:strCache>
            </c:strRef>
          </c:cat>
          <c:val>
            <c:numRef>
              <c:f>Sheet1!$DJ$8:$DJ$14</c:f>
              <c:numCache>
                <c:formatCode>0%</c:formatCode>
                <c:ptCount val="7"/>
                <c:pt idx="0">
                  <c:v>0.39130434782608697</c:v>
                </c:pt>
                <c:pt idx="1">
                  <c:v>0.2608695652173913</c:v>
                </c:pt>
                <c:pt idx="2">
                  <c:v>0.21739130434782608</c:v>
                </c:pt>
                <c:pt idx="3">
                  <c:v>0.21739130434782608</c:v>
                </c:pt>
                <c:pt idx="4">
                  <c:v>0.27272727272727271</c:v>
                </c:pt>
                <c:pt idx="5">
                  <c:v>0.21739130434782608</c:v>
                </c:pt>
                <c:pt idx="6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63D-A270-898C8EC9D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99000976"/>
        <c:axId val="1601146224"/>
      </c:barChart>
      <c:catAx>
        <c:axId val="169900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146224"/>
        <c:crosses val="autoZero"/>
        <c:auto val="1"/>
        <c:lblAlgn val="ctr"/>
        <c:lblOffset val="100"/>
        <c:noMultiLvlLbl val="0"/>
      </c:catAx>
      <c:valAx>
        <c:axId val="160114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00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accent4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Sheet1!$DZ$13</c:f>
              <c:strCache>
                <c:ptCount val="1"/>
                <c:pt idx="0">
                  <c:v>Excellent/Good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Sheet1!$DY$14:$DY$17</c:f>
              <c:strCache>
                <c:ptCount val="4"/>
                <c:pt idx="0">
                  <c:v>Language/Culture Competency</c:v>
                </c:pt>
                <c:pt idx="1">
                  <c:v>Office/Tech Ability</c:v>
                </c:pt>
                <c:pt idx="2">
                  <c:v>Meet Supply/Demand</c:v>
                </c:pt>
                <c:pt idx="3">
                  <c:v>Conflict Resolution</c:v>
                </c:pt>
              </c:strCache>
            </c:strRef>
          </c:cat>
          <c:val>
            <c:numRef>
              <c:f>Sheet1!$DZ$14:$DZ$17</c:f>
              <c:numCache>
                <c:formatCode>0%</c:formatCode>
                <c:ptCount val="4"/>
                <c:pt idx="0">
                  <c:v>0.69230769230769229</c:v>
                </c:pt>
                <c:pt idx="1">
                  <c:v>0.76923076923076927</c:v>
                </c:pt>
                <c:pt idx="2">
                  <c:v>0.92307692307692313</c:v>
                </c:pt>
                <c:pt idx="3">
                  <c:v>0.92307692307692313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3-4650-AB13-2AE0D3369E49}"/>
            </c:ext>
          </c:extLst>
        </c:ser>
        <c:ser>
          <c:idx val="1"/>
          <c:order val="1"/>
          <c:tx>
            <c:strRef>
              <c:f>Sheet1!$EA$13</c:f>
              <c:strCache>
                <c:ptCount val="1"/>
                <c:pt idx="0">
                  <c:v>Average/Fair/Poor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Sheet1!$DY$14:$DY$17</c:f>
              <c:strCache>
                <c:ptCount val="4"/>
                <c:pt idx="0">
                  <c:v>Language/Culture Competency</c:v>
                </c:pt>
                <c:pt idx="1">
                  <c:v>Office/Tech Ability</c:v>
                </c:pt>
                <c:pt idx="2">
                  <c:v>Meet Supply/Demand</c:v>
                </c:pt>
                <c:pt idx="3">
                  <c:v>Conflict Resolution</c:v>
                </c:pt>
              </c:strCache>
            </c:strRef>
          </c:cat>
          <c:val>
            <c:numRef>
              <c:f>Sheet1!$EA$14:$EA$17</c:f>
              <c:numCache>
                <c:formatCode>0%</c:formatCode>
                <c:ptCount val="4"/>
                <c:pt idx="0">
                  <c:v>0.30769230769230771</c:v>
                </c:pt>
                <c:pt idx="1">
                  <c:v>0.23076923076923078</c:v>
                </c:pt>
                <c:pt idx="2">
                  <c:v>7.6923076923076927E-2</c:v>
                </c:pt>
                <c:pt idx="3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3-4650-AB13-2AE0D3369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01402704"/>
        <c:axId val="1601148304"/>
      </c:barChart>
      <c:catAx>
        <c:axId val="160140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148304"/>
        <c:crosses val="autoZero"/>
        <c:auto val="1"/>
        <c:lblAlgn val="ctr"/>
        <c:lblOffset val="100"/>
        <c:noMultiLvlLbl val="0"/>
      </c:catAx>
      <c:valAx>
        <c:axId val="160114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40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Sheet1!$EQ$13</c:f>
              <c:strCache>
                <c:ptCount val="1"/>
                <c:pt idx="0">
                  <c:v>Excellent/Good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Sheet1!$EP$14:$EP$17</c:f>
              <c:strCache>
                <c:ptCount val="4"/>
                <c:pt idx="0">
                  <c:v>Language/Culture Competency</c:v>
                </c:pt>
                <c:pt idx="1">
                  <c:v>Office/Tech Ability</c:v>
                </c:pt>
                <c:pt idx="2">
                  <c:v>Meet Supply/Demand</c:v>
                </c:pt>
                <c:pt idx="3">
                  <c:v>Conflict Resolution</c:v>
                </c:pt>
              </c:strCache>
            </c:strRef>
          </c:cat>
          <c:val>
            <c:numRef>
              <c:f>Sheet1!$EQ$14:$EQ$17</c:f>
              <c:numCache>
                <c:formatCode>0%</c:formatCode>
                <c:ptCount val="4"/>
                <c:pt idx="0">
                  <c:v>0.56521739130434778</c:v>
                </c:pt>
                <c:pt idx="1">
                  <c:v>0.52173913043478259</c:v>
                </c:pt>
                <c:pt idx="2">
                  <c:v>0.65217391304347827</c:v>
                </c:pt>
                <c:pt idx="3">
                  <c:v>0.56521739130434778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8-4074-94E8-194539D90493}"/>
            </c:ext>
          </c:extLst>
        </c:ser>
        <c:ser>
          <c:idx val="1"/>
          <c:order val="1"/>
          <c:tx>
            <c:strRef>
              <c:f>Sheet1!$ER$13</c:f>
              <c:strCache>
                <c:ptCount val="1"/>
                <c:pt idx="0">
                  <c:v>Average/Fair/Poor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Sheet1!$EP$14:$EP$17</c:f>
              <c:strCache>
                <c:ptCount val="4"/>
                <c:pt idx="0">
                  <c:v>Language/Culture Competency</c:v>
                </c:pt>
                <c:pt idx="1">
                  <c:v>Office/Tech Ability</c:v>
                </c:pt>
                <c:pt idx="2">
                  <c:v>Meet Supply/Demand</c:v>
                </c:pt>
                <c:pt idx="3">
                  <c:v>Conflict Resolution</c:v>
                </c:pt>
              </c:strCache>
            </c:strRef>
          </c:cat>
          <c:val>
            <c:numRef>
              <c:f>Sheet1!$ER$14:$ER$17</c:f>
              <c:numCache>
                <c:formatCode>0%</c:formatCode>
                <c:ptCount val="4"/>
                <c:pt idx="0">
                  <c:v>0.43478260869565216</c:v>
                </c:pt>
                <c:pt idx="1">
                  <c:v>0.47826086956521741</c:v>
                </c:pt>
                <c:pt idx="2">
                  <c:v>0.34782608695652173</c:v>
                </c:pt>
                <c:pt idx="3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28-4074-94E8-194539D90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21336608"/>
        <c:axId val="1601142064"/>
      </c:barChart>
      <c:catAx>
        <c:axId val="15213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142064"/>
        <c:crosses val="autoZero"/>
        <c:auto val="1"/>
        <c:lblAlgn val="ctr"/>
        <c:lblOffset val="100"/>
        <c:noMultiLvlLbl val="0"/>
      </c:catAx>
      <c:valAx>
        <c:axId val="1601142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3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Staff Morale </a:t>
            </a:r>
          </a:p>
          <a:p>
            <a:pPr>
              <a:defRPr sz="3200"/>
            </a:pPr>
            <a:r>
              <a:rPr lang="en-US" sz="1400" b="0" dirty="0"/>
              <a:t>(n=22)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432973129263299E-2"/>
          <c:y val="0.33582265346557205"/>
          <c:w val="0.81462290510640378"/>
          <c:h val="0.604835403832796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09B-40DC-8CF0-A9B43D7C35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09B-40DC-8CF0-A9B43D7C35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09B-40DC-8CF0-A9B43D7C35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09B-40DC-8CF0-A9B43D7C35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09B-40DC-8CF0-A9B43D7C352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09B-40DC-8CF0-A9B43D7C352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09B-40DC-8CF0-A9B43D7C3523}"/>
                </c:ext>
              </c:extLst>
            </c:dLbl>
            <c:dLbl>
              <c:idx val="2"/>
              <c:layout>
                <c:manualLayout>
                  <c:x val="3.0175187524216451E-2"/>
                  <c:y val="6.83378444881889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9B-40DC-8CF0-A9B43D7C35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9B-40DC-8CF0-A9B43D7C35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9B-40DC-8CF0-A9B43D7C3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Sheet!$FG$30:$FG$34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Sheet!$FH$30:$FH$34</c:f>
              <c:numCache>
                <c:formatCode>0%</c:formatCode>
                <c:ptCount val="5"/>
                <c:pt idx="0">
                  <c:v>0.46</c:v>
                </c:pt>
                <c:pt idx="1">
                  <c:v>0.33</c:v>
                </c:pt>
                <c:pt idx="2">
                  <c:v>0.13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9B-40DC-8CF0-A9B43D7C352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concern</a:t>
            </a:r>
          </a:p>
          <a:p>
            <a:pPr>
              <a:defRPr/>
            </a:pPr>
            <a:r>
              <a:rPr lang="en-US" sz="1100" b="0" cap="none" dirty="0"/>
              <a:t>(n=24)</a:t>
            </a:r>
            <a:endParaRPr lang="en-US" b="0" cap="non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975334165351781E-2"/>
          <c:y val="0.21284314114091152"/>
          <c:w val="0.84175419330532752"/>
          <c:h val="0.723559635721507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5D4-4DDE-AD11-D02EF6CC0D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5D4-4DDE-AD11-D02EF6CC0D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5D4-4DDE-AD11-D02EF6CC0D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5D4-4DDE-AD11-D02EF6CC0DCF}"/>
              </c:ext>
            </c:extLst>
          </c:dPt>
          <c:dLbls>
            <c:dLbl>
              <c:idx val="0"/>
              <c:layout>
                <c:manualLayout>
                  <c:x val="-1.4395838773412073E-2"/>
                  <c:y val="-1.9994553976031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4-4DDE-AD11-D02EF6CC0D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5D4-4DDE-AD11-D02EF6CC0DCF}"/>
                </c:ext>
              </c:extLst>
            </c:dLbl>
            <c:dLbl>
              <c:idx val="2"/>
              <c:layout>
                <c:manualLayout>
                  <c:x val="9.8886722674116842E-4"/>
                  <c:y val="-5.88107234566501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D4-4DDE-AD11-D02EF6CC0DCF}"/>
                </c:ext>
              </c:extLst>
            </c:dLbl>
            <c:dLbl>
              <c:idx val="3"/>
              <c:layout>
                <c:manualLayout>
                  <c:x val="6.7257805517543179E-2"/>
                  <c:y val="7.96609703127435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D4-4DDE-AD11-D02EF6CC0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Sheet!$FL$31:$FL$34</c:f>
              <c:strCache>
                <c:ptCount val="4"/>
                <c:pt idx="0">
                  <c:v>Not At All</c:v>
                </c:pt>
                <c:pt idx="1">
                  <c:v>A Little</c:v>
                </c:pt>
                <c:pt idx="2">
                  <c:v>Somewhat</c:v>
                </c:pt>
                <c:pt idx="3">
                  <c:v>Extremely</c:v>
                </c:pt>
              </c:strCache>
            </c:strRef>
          </c:cat>
          <c:val>
            <c:numRef>
              <c:f>Sheet!$FM$31:$FM$34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D4-4DDE-AD11-D02EF6CC0DC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Administrative</a:t>
            </a:r>
            <a:r>
              <a:rPr lang="en-US" sz="2000" baseline="0" dirty="0"/>
              <a:t> </a:t>
            </a:r>
            <a:r>
              <a:rPr lang="en-US" sz="2000" dirty="0"/>
              <a:t>Tools Available</a:t>
            </a:r>
          </a:p>
          <a:p>
            <a:pPr>
              <a:defRPr sz="2000"/>
            </a:pPr>
            <a:r>
              <a:rPr lang="en-US" sz="1200" b="0" dirty="0"/>
              <a:t>(n=24)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Sheet!$JM$32</c:f>
              <c:strCache>
                <c:ptCount val="1"/>
                <c:pt idx="0">
                  <c:v>Operation Plan/SOPs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Sheet!$JO$32</c:f>
              <c:numCache>
                <c:formatCode>0%</c:formatCode>
                <c:ptCount val="1"/>
                <c:pt idx="0">
                  <c:v>0.69565217391304346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3-44B6-B15F-C636527FAF00}"/>
            </c:ext>
          </c:extLst>
        </c:ser>
        <c:ser>
          <c:idx val="1"/>
          <c:order val="1"/>
          <c:tx>
            <c:strRef>
              <c:f>Sheet!$JM$33</c:f>
              <c:strCache>
                <c:ptCount val="1"/>
                <c:pt idx="0">
                  <c:v>Job Descriptions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Sheet!$JO$33</c:f>
              <c:numCache>
                <c:formatCode>0%</c:formatCode>
                <c:ptCount val="1"/>
                <c:pt idx="0">
                  <c:v>0.56521739130434778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3-44B6-B15F-C636527FAF00}"/>
            </c:ext>
          </c:extLst>
        </c:ser>
        <c:ser>
          <c:idx val="2"/>
          <c:order val="2"/>
          <c:tx>
            <c:strRef>
              <c:f>Sheet!$JM$34</c:f>
              <c:strCache>
                <c:ptCount val="1"/>
                <c:pt idx="0">
                  <c:v>Volunteer Mngmt Tool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Sheet!$JO$34</c:f>
              <c:numCache>
                <c:formatCode>0%</c:formatCode>
                <c:ptCount val="1"/>
                <c:pt idx="0">
                  <c:v>0.47826086956521741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3-44B6-B15F-C636527FAF00}"/>
            </c:ext>
          </c:extLst>
        </c:ser>
        <c:ser>
          <c:idx val="3"/>
          <c:order val="3"/>
          <c:tx>
            <c:strRef>
              <c:f>Sheet!$JM$35</c:f>
              <c:strCache>
                <c:ptCount val="1"/>
                <c:pt idx="0">
                  <c:v>Emergency Plan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Sheet!$JO$35</c:f>
              <c:numCache>
                <c:formatCode>0%</c:formatCode>
                <c:ptCount val="1"/>
                <c:pt idx="0">
                  <c:v>0.34782608695652173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93-44B6-B15F-C636527FAF00}"/>
            </c:ext>
          </c:extLst>
        </c:ser>
        <c:ser>
          <c:idx val="4"/>
          <c:order val="4"/>
          <c:tx>
            <c:strRef>
              <c:f>Sheet!$JM$36</c:f>
              <c:strCache>
                <c:ptCount val="1"/>
                <c:pt idx="0">
                  <c:v>Other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Sheet!$JO$36</c:f>
              <c:numCache>
                <c:formatCode>0%</c:formatCode>
                <c:ptCount val="1"/>
                <c:pt idx="0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93-44B6-B15F-C636527FA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997702831"/>
        <c:axId val="951225215"/>
      </c:barChart>
      <c:catAx>
        <c:axId val="9977028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1225215"/>
        <c:crosses val="autoZero"/>
        <c:auto val="1"/>
        <c:lblAlgn val="ctr"/>
        <c:lblOffset val="100"/>
        <c:noMultiLvlLbl val="0"/>
      </c:catAx>
      <c:valAx>
        <c:axId val="951225215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70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Sheet!$GI$32:$GI$41</cx:f>
        <cx:lvl ptCount="10">
          <cx:pt idx="0">Lifting-Related Injuries</cx:pt>
          <cx:pt idx="1">Fall/Tripping Hazards</cx:pt>
          <cx:pt idx="2">Repetitive Motion Injuries</cx:pt>
          <cx:pt idx="3">Physical/Mental Fatigue</cx:pt>
          <cx:pt idx="4">Toppling/Falling Objects</cx:pt>
          <cx:pt idx="5">Transportation Accidents</cx:pt>
          <cx:pt idx="6">Workplace Violence</cx:pt>
          <cx:pt idx="7">Respiratory Risks</cx:pt>
          <cx:pt idx="8">Machinery Hazards</cx:pt>
          <cx:pt idx="9">Chemical Hazards</cx:pt>
        </cx:lvl>
      </cx:strDim>
      <cx:numDim type="val">
        <cx:f>Sheet!$GJ$32:$GJ$41</cx:f>
        <cx:lvl ptCount="10" formatCode="General">
          <cx:pt idx="0">158</cx:pt>
          <cx:pt idx="1">131</cx:pt>
          <cx:pt idx="2">123</cx:pt>
          <cx:pt idx="3">122</cx:pt>
          <cx:pt idx="4">105</cx:pt>
          <cx:pt idx="5">98</cx:pt>
          <cx:pt idx="6">78</cx:pt>
          <cx:pt idx="7">62</cx:pt>
          <cx:pt idx="8">52</cx:pt>
          <cx:pt idx="9">37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b="1"/>
            </a:pPr>
            <a:r>
              <a:rPr lang="en-US" sz="1800" b="1" i="0" u="none" strike="noStrike" baseline="0" dirty="0">
                <a:solidFill>
                  <a:schemeClr val="tx1"/>
                </a:solidFill>
                <a:latin typeface="Calibri"/>
              </a:rPr>
              <a:t>STAFF SAFETY CONCERNS</a:t>
            </a:r>
          </a:p>
          <a:p>
            <a:pPr algn="ctr" rtl="0">
              <a:defRPr b="1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Calibri"/>
              </a:rPr>
              <a:t>(n=24)</a:t>
            </a:r>
          </a:p>
          <a:p>
            <a:pPr algn="ctr" rtl="0">
              <a:defRPr b="1"/>
            </a:pPr>
            <a:endParaRPr lang="en-US" sz="1100" b="0" i="0" u="none" strike="noStrike" baseline="0" dirty="0">
              <a:solidFill>
                <a:schemeClr val="tx1"/>
              </a:solidFill>
              <a:latin typeface="Calibri"/>
            </a:endParaRPr>
          </a:p>
        </cx:rich>
      </cx:tx>
    </cx:title>
    <cx:plotArea>
      <cx:plotAreaRegion>
        <cx:series layoutId="funnel" uniqueId="{C261E6CC-827B-48EC-B258-BE5631BF2482}">
          <cx:dataLabels>
            <cx:spPr>
              <a:solidFill>
                <a:schemeClr val="tx1"/>
              </a:solidFill>
            </cx:sp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/>
            </a:pPr>
            <a:endParaRPr lang="en-US" sz="1100" b="0" i="0" u="none" strike="noStrike" baseline="0">
              <a:solidFill>
                <a:prstClr val="white">
                  <a:lumMod val="65000"/>
                  <a:lumOff val="35000"/>
                </a:prstClr>
              </a:solidFill>
              <a:latin typeface="Century Gothic" panose="020B050202020202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C3AA53-3041-4A11-B074-7ED11E89C06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87F4C0-79B2-4F90-B1C8-BBBB54F9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B58F6-45A2-4865-BE89-CDBD407313B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C7F33-6CC2-4CC0-9886-812A47C6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one open on Sunday; 5 on Friday and 5 on Saturday; Over 70% have been open for 10 years or more; some serve only targeted populations (e.g., veterans, students, at-risk youth)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7F33-6CC2-4CC0-9886-812A47C6B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8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7F33-6CC2-4CC0-9886-812A47C6B3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*10% - 29% did not know if they had these practices; those who had them didn’t think they were very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7F33-6CC2-4CC0-9886-812A47C6B3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0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1"/>
            <a:ext cx="799931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5"/>
            <a:ext cx="727965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1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3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89" y="2613787"/>
            <a:ext cx="801913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4" y="2667001"/>
            <a:ext cx="2927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1"/>
            <a:ext cx="293211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1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8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1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1"/>
            <a:ext cx="293052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4" y="4827210"/>
            <a:ext cx="29344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1"/>
            <a:ext cx="293211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1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8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5" y="887414"/>
            <a:ext cx="7423148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4396340" cy="4195763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40" cy="3741738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40" cy="3741738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1"/>
            <a:ext cx="340106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3" cy="2895599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8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80" cy="1371600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8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1"/>
            <a:ext cx="2819401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4" y="1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3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919"/>
            <a:ext cx="894654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6" rtl="0" eaLnBrk="1" latinLnBrk="0" hangingPunct="1">
        <a:spcBef>
          <a:spcPct val="0"/>
        </a:spcBef>
        <a:buNone/>
        <a:defRPr sz="4201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4" indent="-3429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9" indent="-285753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1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15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1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27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32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38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44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49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522D-1A37-462E-B0C5-14DE896E9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1" b="1" i="1" dirty="0">
                <a:solidFill>
                  <a:schemeClr val="accent3">
                    <a:lumMod val="75000"/>
                  </a:schemeClr>
                </a:solidFill>
              </a:rPr>
              <a:t>SI</a:t>
            </a:r>
            <a:r>
              <a:rPr lang="en-US" sz="6601" b="1" i="1" dirty="0">
                <a:solidFill>
                  <a:schemeClr val="accent6">
                    <a:lumMod val="75000"/>
                  </a:schemeClr>
                </a:solidFill>
              </a:rPr>
              <a:t>FP</a:t>
            </a:r>
            <a:r>
              <a:rPr lang="en-US" sz="6601" b="1" i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sz="6601" dirty="0"/>
              <a:t> Manager Survey Results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306C9-5A3E-48C2-BA49-BFCDA9085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11, 2019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075222-8B11-47AE-BDEE-CCFCFCB6229D}"/>
              </a:ext>
            </a:extLst>
          </p:cNvPr>
          <p:cNvGrpSpPr/>
          <p:nvPr/>
        </p:nvGrpSpPr>
        <p:grpSpPr>
          <a:xfrm>
            <a:off x="9405257" y="1941504"/>
            <a:ext cx="2378582" cy="4315884"/>
            <a:chOff x="9405257" y="1941504"/>
            <a:chExt cx="2378582" cy="4315884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B7438CE-F5A7-48C4-86A8-768B7136C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5257" y="4419655"/>
              <a:ext cx="1343162" cy="166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SOUTHERN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  ILLINOIS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Britannic Bold" panose="020B0903060703020204" pitchFamily="34" charset="0"/>
                </a:rPr>
                <a:t>FOOD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Britannic Bold" panose="020B0903060703020204" pitchFamily="34" charset="0"/>
                </a:rPr>
                <a:t> PANTRY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A85C32"/>
                  </a:solidFill>
                  <a:effectLst/>
                  <a:latin typeface="Britannic Bold" panose="020B0903060703020204" pitchFamily="34" charset="0"/>
                </a:rPr>
                <a:t>NETWORK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Picture 3" descr="vector_fork_tree_food_logo">
              <a:extLst>
                <a:ext uri="{FF2B5EF4-FFF2-40B4-BE49-F238E27FC236}">
                  <a16:creationId xmlns:a16="http://schemas.microsoft.com/office/drawing/2014/main" id="{A7904898-B151-428E-A06E-900D45BD9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4" t="11723" r="31978" b="13130"/>
            <a:stretch>
              <a:fillRect/>
            </a:stretch>
          </p:blipFill>
          <p:spPr bwMode="auto">
            <a:xfrm>
              <a:off x="9888583" y="1941504"/>
              <a:ext cx="1895256" cy="431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746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2B16-E2FA-4B55-A4FD-C11A0453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Practices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3B6CAA-E9C4-495C-8143-CF79D1B49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16819"/>
              </p:ext>
            </p:extLst>
          </p:nvPr>
        </p:nvGraphicFramePr>
        <p:xfrm>
          <a:off x="1103313" y="1812000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758D9F-719B-47C0-8094-5312C498EF66}"/>
              </a:ext>
            </a:extLst>
          </p:cNvPr>
          <p:cNvSpPr txBox="1"/>
          <p:nvPr/>
        </p:nvSpPr>
        <p:spPr>
          <a:xfrm>
            <a:off x="7350369" y="6104016"/>
            <a:ext cx="444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*10% - 29% did not know if they had these practices; those who had them didn’t think they were very effective</a:t>
            </a:r>
          </a:p>
        </p:txBody>
      </p:sp>
    </p:spTree>
    <p:extLst>
      <p:ext uri="{BB962C8B-B14F-4D97-AF65-F5344CB8AC3E}">
        <p14:creationId xmlns:p14="http://schemas.microsoft.com/office/powerpoint/2010/main" val="288017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AFB4-EF02-4552-9435-67360925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957A7DB-7073-4A5A-8679-EFCFCA28F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93883"/>
              </p:ext>
            </p:extLst>
          </p:nvPr>
        </p:nvGraphicFramePr>
        <p:xfrm>
          <a:off x="1103313" y="1746913"/>
          <a:ext cx="8845905" cy="450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E1E3B255-5A65-461F-868C-F8F6FC7FF0E8}"/>
              </a:ext>
            </a:extLst>
          </p:cNvPr>
          <p:cNvSpPr txBox="1">
            <a:spLocks/>
          </p:cNvSpPr>
          <p:nvPr/>
        </p:nvSpPr>
        <p:spPr>
          <a:xfrm>
            <a:off x="2748978" y="4292219"/>
            <a:ext cx="6094771" cy="764275"/>
          </a:xfrm>
          <a:prstGeom prst="rect">
            <a:avLst/>
          </a:prstGeom>
        </p:spPr>
        <p:txBody>
          <a:bodyPr>
            <a:normAutofit/>
          </a:bodyPr>
          <a:lstStyle>
            <a:lvl1pPr marL="342904" indent="-3429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9" indent="-285753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15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1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27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32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38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44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49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35%                  50%                  33%                  40%  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F88AE0C8-E7AD-438B-A203-EF0E6BFA76D4}"/>
              </a:ext>
            </a:extLst>
          </p:cNvPr>
          <p:cNvSpPr txBox="1">
            <a:spLocks/>
          </p:cNvSpPr>
          <p:nvPr/>
        </p:nvSpPr>
        <p:spPr>
          <a:xfrm>
            <a:off x="10160638" y="3553159"/>
            <a:ext cx="1719617" cy="14760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4" indent="-3429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9" indent="-285753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15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1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27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32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38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44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49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Percent who indicated there was not enough of resource</a:t>
            </a:r>
          </a:p>
        </p:txBody>
      </p:sp>
    </p:spTree>
    <p:extLst>
      <p:ext uri="{BB962C8B-B14F-4D97-AF65-F5344CB8AC3E}">
        <p14:creationId xmlns:p14="http://schemas.microsoft.com/office/powerpoint/2010/main" val="367762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DF1A-12EE-4162-8DEF-036069E5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76DF-7DCD-4E08-B52E-7DF21F3D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9"/>
            <a:ext cx="4355791" cy="4195481"/>
          </a:xfrm>
        </p:spPr>
        <p:txBody>
          <a:bodyPr>
            <a:normAutofit/>
          </a:bodyPr>
          <a:lstStyle/>
          <a:p>
            <a:r>
              <a:rPr lang="en-US" dirty="0"/>
              <a:t>54% are owned by the pantry, 46% owned by staff</a:t>
            </a:r>
          </a:p>
          <a:p>
            <a:r>
              <a:rPr lang="en-US" dirty="0"/>
              <a:t>43% receive mileage;             57% are not reimbursed</a:t>
            </a:r>
          </a:p>
          <a:p>
            <a:r>
              <a:rPr lang="en-US" dirty="0"/>
              <a:t>85% reported availability of vehicle was good/excellent</a:t>
            </a:r>
          </a:p>
          <a:p>
            <a:r>
              <a:rPr lang="en-US" dirty="0"/>
              <a:t>79% said vehicles were in good/excellent condition</a:t>
            </a:r>
          </a:p>
          <a:p>
            <a:r>
              <a:rPr lang="en-US" dirty="0"/>
              <a:t>63% said they had good/ excellent access to backup vehicle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457D02-872D-4026-863A-2D8C900DD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400567"/>
              </p:ext>
            </p:extLst>
          </p:nvPr>
        </p:nvGraphicFramePr>
        <p:xfrm>
          <a:off x="5568286" y="2052919"/>
          <a:ext cx="5998190" cy="408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529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8313-65FB-4211-8B92-FD15A2FF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F9D8-AA80-43A0-A54E-443A043B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76251"/>
            <a:ext cx="3441391" cy="2628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86% reported having enough office space</a:t>
            </a:r>
          </a:p>
          <a:p>
            <a:r>
              <a:rPr lang="en-US" dirty="0"/>
              <a:t>95% had enough equipment/technology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1C26DA-76F8-431E-8BB8-475F16652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341378"/>
              </p:ext>
            </p:extLst>
          </p:nvPr>
        </p:nvGraphicFramePr>
        <p:xfrm>
          <a:off x="4763069" y="2052919"/>
          <a:ext cx="6878471" cy="418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16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7C6F-DA70-44DA-9C1E-259ECC80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Model – Client Choice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8380CD-D14D-4F10-B7AF-1BFF30371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871349"/>
              </p:ext>
            </p:extLst>
          </p:nvPr>
        </p:nvGraphicFramePr>
        <p:xfrm>
          <a:off x="646113" y="2209520"/>
          <a:ext cx="8265875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58141A-5167-4BC5-AE5A-111D9685DBFA}"/>
              </a:ext>
            </a:extLst>
          </p:cNvPr>
          <p:cNvSpPr txBox="1">
            <a:spLocks/>
          </p:cNvSpPr>
          <p:nvPr/>
        </p:nvSpPr>
        <p:spPr>
          <a:xfrm>
            <a:off x="8104496" y="2376491"/>
            <a:ext cx="3441391" cy="262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4" indent="-3429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9" indent="-285753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15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1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27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32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38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44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49" indent="-228604" algn="l" defTabSz="457206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1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Client choice is… </a:t>
            </a:r>
          </a:p>
        </p:txBody>
      </p:sp>
    </p:spTree>
    <p:extLst>
      <p:ext uri="{BB962C8B-B14F-4D97-AF65-F5344CB8AC3E}">
        <p14:creationId xmlns:p14="http://schemas.microsoft.com/office/powerpoint/2010/main" val="413273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7BE8-1940-4092-B22D-D046DF90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644F1-2C74-4350-8C31-24F4CFEA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551184" cy="576262"/>
          </a:xfrm>
        </p:spPr>
        <p:txBody>
          <a:bodyPr/>
          <a:lstStyle/>
          <a:p>
            <a:r>
              <a:rPr lang="en-US" dirty="0"/>
              <a:t>Time Waiting Until Distribution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24398-114A-458C-BD40-EFB46D653A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71% wait &lt;10 minutes</a:t>
            </a:r>
          </a:p>
          <a:p>
            <a:r>
              <a:rPr lang="en-US" dirty="0"/>
              <a:t>29% wait 10-19 minutes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0106B-8223-4C2E-8944-CFF818D1D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313" y="3819525"/>
            <a:ext cx="4396340" cy="576262"/>
          </a:xfrm>
        </p:spPr>
        <p:txBody>
          <a:bodyPr/>
          <a:lstStyle/>
          <a:p>
            <a:r>
              <a:rPr lang="en-US" dirty="0"/>
              <a:t>Time Taken for Distribution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4D608-4723-47D3-8335-4CF7B0C92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03313" y="4429125"/>
            <a:ext cx="4396340" cy="1076325"/>
          </a:xfrm>
        </p:spPr>
        <p:txBody>
          <a:bodyPr/>
          <a:lstStyle/>
          <a:p>
            <a:r>
              <a:rPr lang="en-US" dirty="0"/>
              <a:t>72% take &lt;10 minutes</a:t>
            </a:r>
          </a:p>
          <a:p>
            <a:r>
              <a:rPr lang="en-US" dirty="0"/>
              <a:t>19% take 10-14 minutes </a:t>
            </a:r>
          </a:p>
        </p:txBody>
      </p:sp>
      <p:pic>
        <p:nvPicPr>
          <p:cNvPr id="1034" name="Picture 10" descr="Image result for waiting transparent">
            <a:extLst>
              <a:ext uri="{FF2B5EF4-FFF2-40B4-BE49-F238E27FC236}">
                <a16:creationId xmlns:a16="http://schemas.microsoft.com/office/drawing/2014/main" id="{990EB2FE-C9EC-4AA9-9CD3-5FEB164FF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428750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4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ADA3-4B4E-48A4-B8B8-C7608F50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– Dietary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4A8A-F120-48E0-84A6-05BD54E5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9"/>
            <a:ext cx="5907088" cy="4195481"/>
          </a:xfrm>
        </p:spPr>
        <p:txBody>
          <a:bodyPr/>
          <a:lstStyle/>
          <a:p>
            <a:r>
              <a:rPr lang="en-US" dirty="0"/>
              <a:t>Nearly 70% do NOT ask about dietary needs</a:t>
            </a:r>
          </a:p>
          <a:p>
            <a:r>
              <a:rPr lang="en-US" dirty="0"/>
              <a:t>Of the following offerings:</a:t>
            </a:r>
          </a:p>
          <a:p>
            <a:pPr lvl="1"/>
            <a:r>
              <a:rPr lang="en-US" dirty="0"/>
              <a:t>27% indicated they were good at providing nutrition information</a:t>
            </a:r>
          </a:p>
          <a:p>
            <a:pPr lvl="1"/>
            <a:r>
              <a:rPr lang="en-US" dirty="0"/>
              <a:t>27% indicated they were good at providing dietary alternatives</a:t>
            </a:r>
          </a:p>
          <a:p>
            <a:pPr lvl="1"/>
            <a:r>
              <a:rPr lang="en-US" dirty="0"/>
              <a:t>36% indicated they were good at providing complete food packages </a:t>
            </a:r>
          </a:p>
          <a:p>
            <a:endParaRPr lang="en-US" dirty="0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08C131A4-E85A-4676-8097-37436D037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50" y="1962150"/>
            <a:ext cx="4374263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6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DD63-A598-4CAE-B756-9683C5FD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79CBA-13E4-4079-B3B4-1BD9C92AE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Welcoming Environment – 90%</a:t>
            </a:r>
          </a:p>
          <a:p>
            <a:r>
              <a:rPr lang="en-US" dirty="0"/>
              <a:t>Overall Distribution Process – 86%</a:t>
            </a:r>
          </a:p>
          <a:p>
            <a:r>
              <a:rPr lang="en-US" dirty="0"/>
              <a:t>Distribution Instructions to Clients – 86%</a:t>
            </a:r>
          </a:p>
          <a:p>
            <a:r>
              <a:rPr lang="en-US" dirty="0"/>
              <a:t>Oral Communication – 64%</a:t>
            </a:r>
          </a:p>
          <a:p>
            <a:r>
              <a:rPr lang="en-US" dirty="0"/>
              <a:t>Client Evaluation Process – 57%</a:t>
            </a:r>
          </a:p>
          <a:p>
            <a:r>
              <a:rPr lang="en-US" dirty="0"/>
              <a:t>Written Materials – 42%</a:t>
            </a:r>
          </a:p>
          <a:p>
            <a:endParaRPr lang="en-US" dirty="0"/>
          </a:p>
        </p:txBody>
      </p:sp>
      <p:pic>
        <p:nvPicPr>
          <p:cNvPr id="3074" name="Picture 2" descr="Image result for distribution">
            <a:extLst>
              <a:ext uri="{FF2B5EF4-FFF2-40B4-BE49-F238E27FC236}">
                <a16:creationId xmlns:a16="http://schemas.microsoft.com/office/drawing/2014/main" id="{416C574C-DEB6-4F8F-A30F-A998A7A1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514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1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7A42-0170-4794-808B-81002107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Referrals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C1DF26-593A-407B-81E7-69BF9D1BF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6918"/>
              </p:ext>
            </p:extLst>
          </p:nvPr>
        </p:nvGraphicFramePr>
        <p:xfrm>
          <a:off x="752475" y="2028825"/>
          <a:ext cx="10315575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31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96DF-EFCB-4726-9349-60487A24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to Public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35BC67-3738-4D33-B40D-664EF46CD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530168"/>
              </p:ext>
            </p:extLst>
          </p:nvPr>
        </p:nvGraphicFramePr>
        <p:xfrm>
          <a:off x="476250" y="1853248"/>
          <a:ext cx="5372100" cy="430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86880B-9C52-4CD5-AB6E-2607771BD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8487"/>
              </p:ext>
            </p:extLst>
          </p:nvPr>
        </p:nvGraphicFramePr>
        <p:xfrm>
          <a:off x="6343652" y="1853248"/>
          <a:ext cx="54673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9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517-E1DA-4377-85A7-DFB77E5F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Responded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9110B0-B8CF-4117-B072-2B78BD3D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608" y="1656103"/>
            <a:ext cx="4620968" cy="4668017"/>
          </a:xfrm>
        </p:spPr>
        <p:txBody>
          <a:bodyPr>
            <a:normAutofit/>
          </a:bodyPr>
          <a:lstStyle/>
          <a:p>
            <a:r>
              <a:rPr lang="en-US" dirty="0"/>
              <a:t>24 Respondents</a:t>
            </a:r>
          </a:p>
          <a:p>
            <a:r>
              <a:rPr lang="en-US" dirty="0"/>
              <a:t>Most open 1-2 days/week;   mostly weekdays</a:t>
            </a:r>
          </a:p>
          <a:p>
            <a:r>
              <a:rPr lang="en-US" dirty="0"/>
              <a:t>Half are Faith-Based; Half Independent Non-Profit</a:t>
            </a:r>
          </a:p>
          <a:p>
            <a:r>
              <a:rPr lang="en-US" dirty="0"/>
              <a:t>Years in Operation – 1-40 years</a:t>
            </a:r>
          </a:p>
          <a:p>
            <a:r>
              <a:rPr lang="en-US" dirty="0"/>
              <a:t>Collectively, </a:t>
            </a:r>
          </a:p>
          <a:p>
            <a:pPr lvl="1"/>
            <a:r>
              <a:rPr lang="en-US" dirty="0"/>
              <a:t>1.6 million </a:t>
            </a:r>
            <a:r>
              <a:rPr lang="en-US" dirty="0" err="1"/>
              <a:t>lbs</a:t>
            </a:r>
            <a:r>
              <a:rPr lang="en-US" dirty="0"/>
              <a:t> distributed annually </a:t>
            </a:r>
            <a:r>
              <a:rPr lang="en-US" sz="1800" dirty="0"/>
              <a:t>(n=6)</a:t>
            </a:r>
          </a:p>
          <a:p>
            <a:pPr lvl="1"/>
            <a:r>
              <a:rPr lang="en-US" dirty="0"/>
              <a:t>813 individuals served (12-5,000); 304 households (6-1,450)</a:t>
            </a:r>
          </a:p>
          <a:p>
            <a:r>
              <a:rPr lang="en-US" dirty="0"/>
              <a:t>Over 83% serve all populations    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C337CE-DDE8-4A1F-9796-9143DC6E2F08}"/>
              </a:ext>
            </a:extLst>
          </p:cNvPr>
          <p:cNvGrpSpPr/>
          <p:nvPr/>
        </p:nvGrpSpPr>
        <p:grpSpPr>
          <a:xfrm>
            <a:off x="573038" y="1448953"/>
            <a:ext cx="6329879" cy="4961400"/>
            <a:chOff x="4385034" y="1309759"/>
            <a:chExt cx="6329879" cy="49614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5DF1DEF-FF00-49D9-8187-BF462188BDB9}"/>
                </a:ext>
              </a:extLst>
            </p:cNvPr>
            <p:cNvGrpSpPr/>
            <p:nvPr/>
          </p:nvGrpSpPr>
          <p:grpSpPr>
            <a:xfrm>
              <a:off x="4385034" y="1309759"/>
              <a:ext cx="6329879" cy="4961400"/>
              <a:chOff x="680947" y="1443882"/>
              <a:chExt cx="6329879" cy="4961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947" y="1443882"/>
                <a:ext cx="6329879" cy="4961400"/>
              </a:xfrm>
              <a:prstGeom prst="rect">
                <a:avLst/>
              </a:prstGeom>
            </p:spPr>
          </p:pic>
          <p:pic>
            <p:nvPicPr>
              <p:cNvPr id="6" name="Graphic 5" descr="Fork and knife">
                <a:extLst>
                  <a:ext uri="{FF2B5EF4-FFF2-40B4-BE49-F238E27FC236}">
                    <a16:creationId xmlns:a16="http://schemas.microsoft.com/office/drawing/2014/main" id="{F2021FC0-B73C-4F61-A12A-BFF17A246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50" y="3692105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7" name="Graphic 6" descr="Fork and knife">
                <a:extLst>
                  <a:ext uri="{FF2B5EF4-FFF2-40B4-BE49-F238E27FC236}">
                    <a16:creationId xmlns:a16="http://schemas.microsoft.com/office/drawing/2014/main" id="{3723D394-C7B5-474E-8003-51E99AA50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518858" y="3697793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8" name="Graphic 7" descr="Fork and knife">
                <a:extLst>
                  <a:ext uri="{FF2B5EF4-FFF2-40B4-BE49-F238E27FC236}">
                    <a16:creationId xmlns:a16="http://schemas.microsoft.com/office/drawing/2014/main" id="{59C5680E-49CF-47A8-A534-D32476F98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0653" y="3623029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0" name="Graphic 9" descr="Fork and knife">
                <a:extLst>
                  <a:ext uri="{FF2B5EF4-FFF2-40B4-BE49-F238E27FC236}">
                    <a16:creationId xmlns:a16="http://schemas.microsoft.com/office/drawing/2014/main" id="{B9598C80-B274-4403-ABB5-7DCFA3EAA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648773" y="3073003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1" name="Graphic 10" descr="Fork and knife">
                <a:extLst>
                  <a:ext uri="{FF2B5EF4-FFF2-40B4-BE49-F238E27FC236}">
                    <a16:creationId xmlns:a16="http://schemas.microsoft.com/office/drawing/2014/main" id="{CE20D299-F3D4-4566-824A-3FBB5AB4B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1168" y="2992496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2" name="Graphic 11" descr="Fork and knife">
                <a:extLst>
                  <a:ext uri="{FF2B5EF4-FFF2-40B4-BE49-F238E27FC236}">
                    <a16:creationId xmlns:a16="http://schemas.microsoft.com/office/drawing/2014/main" id="{931641BD-2251-48ED-B0AF-405B9F7C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272228" y="2844411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4" name="Graphic 13" descr="Fork and knife">
                <a:extLst>
                  <a:ext uri="{FF2B5EF4-FFF2-40B4-BE49-F238E27FC236}">
                    <a16:creationId xmlns:a16="http://schemas.microsoft.com/office/drawing/2014/main" id="{E1B0FFBD-A390-47CA-B6F5-B1B3CB336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949" y="3737832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5" name="Graphic 14" descr="Fork and knife">
                <a:extLst>
                  <a:ext uri="{FF2B5EF4-FFF2-40B4-BE49-F238E27FC236}">
                    <a16:creationId xmlns:a16="http://schemas.microsoft.com/office/drawing/2014/main" id="{FA80FE22-1070-4ED3-8617-244B49983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264318" y="3639284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6" name="Graphic 15" descr="Fork and knife">
                <a:extLst>
                  <a:ext uri="{FF2B5EF4-FFF2-40B4-BE49-F238E27FC236}">
                    <a16:creationId xmlns:a16="http://schemas.microsoft.com/office/drawing/2014/main" id="{F2568D50-D0E6-4BED-8BCB-FB2CE4C1F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198186" y="3639285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7" name="Graphic 16" descr="Fork and knife">
                <a:extLst>
                  <a:ext uri="{FF2B5EF4-FFF2-40B4-BE49-F238E27FC236}">
                    <a16:creationId xmlns:a16="http://schemas.microsoft.com/office/drawing/2014/main" id="{6AC91D2F-C8BD-4FAA-B0CC-2547D0A78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976058" y="3429000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8" name="Graphic 17" descr="Fork and knife">
                <a:extLst>
                  <a:ext uri="{FF2B5EF4-FFF2-40B4-BE49-F238E27FC236}">
                    <a16:creationId xmlns:a16="http://schemas.microsoft.com/office/drawing/2014/main" id="{C725196F-3A74-448C-9025-F677F1913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820781" y="3524983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19" name="Graphic 18" descr="Fork and knife">
                <a:extLst>
                  <a:ext uri="{FF2B5EF4-FFF2-40B4-BE49-F238E27FC236}">
                    <a16:creationId xmlns:a16="http://schemas.microsoft.com/office/drawing/2014/main" id="{A808557D-8A00-4343-83AC-FA5616E92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3415" y="3599026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20" name="Graphic 19" descr="Fork and knife">
                <a:extLst>
                  <a:ext uri="{FF2B5EF4-FFF2-40B4-BE49-F238E27FC236}">
                    <a16:creationId xmlns:a16="http://schemas.microsoft.com/office/drawing/2014/main" id="{8FC56F9F-E430-4EB1-9EAE-605B0536D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182735" y="2514181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21" name="Graphic 20" descr="Fork and knife">
                <a:extLst>
                  <a:ext uri="{FF2B5EF4-FFF2-40B4-BE49-F238E27FC236}">
                    <a16:creationId xmlns:a16="http://schemas.microsoft.com/office/drawing/2014/main" id="{86888C6C-7607-4363-B5A4-5470A398A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833776" y="3930049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23" name="Graphic 22" descr="Fork and knife">
                <a:extLst>
                  <a:ext uri="{FF2B5EF4-FFF2-40B4-BE49-F238E27FC236}">
                    <a16:creationId xmlns:a16="http://schemas.microsoft.com/office/drawing/2014/main" id="{8A47EE49-2C36-4894-A95D-9190ADA49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444815" y="4455541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24" name="Graphic 23" descr="Fork and knife">
                <a:extLst>
                  <a:ext uri="{FF2B5EF4-FFF2-40B4-BE49-F238E27FC236}">
                    <a16:creationId xmlns:a16="http://schemas.microsoft.com/office/drawing/2014/main" id="{7C5F6416-6CA3-4D25-98F0-D2915C397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248801" y="3510948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25" name="Graphic 24" descr="Fork and knife">
                <a:extLst>
                  <a:ext uri="{FF2B5EF4-FFF2-40B4-BE49-F238E27FC236}">
                    <a16:creationId xmlns:a16="http://schemas.microsoft.com/office/drawing/2014/main" id="{AF2CFD90-7679-4557-B1D2-D255D37D4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378228" y="2440138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27" name="Graphic 26" descr="Fork and knife">
                <a:extLst>
                  <a:ext uri="{FF2B5EF4-FFF2-40B4-BE49-F238E27FC236}">
                    <a16:creationId xmlns:a16="http://schemas.microsoft.com/office/drawing/2014/main" id="{7D8F6B40-2E53-4B93-920B-1A8D3A8A2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372477" y="2348829"/>
                <a:ext cx="148085" cy="148085"/>
              </a:xfrm>
              <a:prstGeom prst="rect">
                <a:avLst/>
              </a:prstGeom>
            </p:spPr>
          </p:pic>
          <p:pic>
            <p:nvPicPr>
              <p:cNvPr id="28" name="Graphic 27" descr="Fork and knife">
                <a:extLst>
                  <a:ext uri="{FF2B5EF4-FFF2-40B4-BE49-F238E27FC236}">
                    <a16:creationId xmlns:a16="http://schemas.microsoft.com/office/drawing/2014/main" id="{D54F135C-5918-4486-B1A4-28EC985E6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463172" y="2770368"/>
                <a:ext cx="148085" cy="148085"/>
              </a:xfrm>
              <a:prstGeom prst="rect">
                <a:avLst/>
              </a:prstGeom>
            </p:spPr>
          </p:pic>
        </p:grpSp>
        <p:pic>
          <p:nvPicPr>
            <p:cNvPr id="26" name="Graphic 25" descr="Fork and knife">
              <a:extLst>
                <a:ext uri="{FF2B5EF4-FFF2-40B4-BE49-F238E27FC236}">
                  <a16:creationId xmlns:a16="http://schemas.microsoft.com/office/drawing/2014/main" id="{A6AF1863-CEBE-4887-AAAA-DC7EE1041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88670" y="2657764"/>
              <a:ext cx="148085" cy="148085"/>
            </a:xfrm>
            <a:prstGeom prst="rect">
              <a:avLst/>
            </a:prstGeom>
          </p:spPr>
        </p:pic>
        <p:pic>
          <p:nvPicPr>
            <p:cNvPr id="9" name="Graphic 8" descr="Fork and knife">
              <a:extLst>
                <a:ext uri="{FF2B5EF4-FFF2-40B4-BE49-F238E27FC236}">
                  <a16:creationId xmlns:a16="http://schemas.microsoft.com/office/drawing/2014/main" id="{426D4A81-37F1-4101-BE9C-412EBE50A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232980" y="3510047"/>
              <a:ext cx="148085" cy="148085"/>
            </a:xfrm>
            <a:prstGeom prst="rect">
              <a:avLst/>
            </a:prstGeom>
          </p:spPr>
        </p:pic>
        <p:pic>
          <p:nvPicPr>
            <p:cNvPr id="22" name="Graphic 21" descr="Fork and knife">
              <a:extLst>
                <a:ext uri="{FF2B5EF4-FFF2-40B4-BE49-F238E27FC236}">
                  <a16:creationId xmlns:a16="http://schemas.microsoft.com/office/drawing/2014/main" id="{263509CD-C83A-4090-A625-C7E05EB66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27960" y="4021381"/>
              <a:ext cx="148085" cy="148085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8912D2-BB3B-4D85-B16F-4B9958619C28}"/>
                </a:ext>
              </a:extLst>
            </p:cNvPr>
            <p:cNvSpPr/>
            <p:nvPr/>
          </p:nvSpPr>
          <p:spPr>
            <a:xfrm>
              <a:off x="6129378" y="2355037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750C1D-FD9D-4FD1-BDF0-4D8DD257DCFA}"/>
                </a:ext>
              </a:extLst>
            </p:cNvPr>
            <p:cNvSpPr/>
            <p:nvPr/>
          </p:nvSpPr>
          <p:spPr>
            <a:xfrm>
              <a:off x="7995463" y="3653578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90E2A7-B9EB-45C6-AE75-14D599F438CE}"/>
                </a:ext>
              </a:extLst>
            </p:cNvPr>
            <p:cNvSpPr/>
            <p:nvPr/>
          </p:nvSpPr>
          <p:spPr>
            <a:xfrm>
              <a:off x="8404042" y="2987902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7CFAC20-0E55-4792-A58D-1887E5672F18}"/>
                </a:ext>
              </a:extLst>
            </p:cNvPr>
            <p:cNvSpPr/>
            <p:nvPr/>
          </p:nvSpPr>
          <p:spPr>
            <a:xfrm>
              <a:off x="8034065" y="2754528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60948D-7980-4B0F-AF77-6DB12396ED9E}"/>
                </a:ext>
              </a:extLst>
            </p:cNvPr>
            <p:cNvSpPr/>
            <p:nvPr/>
          </p:nvSpPr>
          <p:spPr>
            <a:xfrm>
              <a:off x="7990328" y="2907395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56C84C6-40C1-4562-9624-33E1491A36FD}"/>
                </a:ext>
              </a:extLst>
            </p:cNvPr>
            <p:cNvSpPr/>
            <p:nvPr/>
          </p:nvSpPr>
          <p:spPr>
            <a:xfrm>
              <a:off x="7257954" y="3612988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69F31B-1DF7-4AF6-849A-D57E01E67450}"/>
                </a:ext>
              </a:extLst>
            </p:cNvPr>
            <p:cNvSpPr/>
            <p:nvPr/>
          </p:nvSpPr>
          <p:spPr>
            <a:xfrm>
              <a:off x="7345786" y="3524910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CF822C-3DF1-4CFC-9A7F-BDEFA47AFC75}"/>
                </a:ext>
              </a:extLst>
            </p:cNvPr>
            <p:cNvSpPr/>
            <p:nvPr/>
          </p:nvSpPr>
          <p:spPr>
            <a:xfrm>
              <a:off x="7741893" y="3339581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85B296-2038-4ED8-8BCC-C9290CC1B99C}"/>
                </a:ext>
              </a:extLst>
            </p:cNvPr>
            <p:cNvSpPr/>
            <p:nvPr/>
          </p:nvSpPr>
          <p:spPr>
            <a:xfrm>
              <a:off x="8018323" y="3553235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EE7559C-E26E-4FAA-8563-B7A92E4C422F}"/>
                </a:ext>
              </a:extLst>
            </p:cNvPr>
            <p:cNvSpPr/>
            <p:nvPr/>
          </p:nvSpPr>
          <p:spPr>
            <a:xfrm>
              <a:off x="8938004" y="2431941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E810B1C-C4ED-404F-AE09-7B8A42D0C107}"/>
                </a:ext>
              </a:extLst>
            </p:cNvPr>
            <p:cNvSpPr/>
            <p:nvPr/>
          </p:nvSpPr>
          <p:spPr>
            <a:xfrm>
              <a:off x="7188821" y="4070403"/>
              <a:ext cx="45719" cy="5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350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2F30-1187-4E80-AC22-0088B0D3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to Public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68C650-A313-4AB7-8DB2-77D21F215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76977"/>
              </p:ext>
            </p:extLst>
          </p:nvPr>
        </p:nvGraphicFramePr>
        <p:xfrm>
          <a:off x="7507286" y="1300531"/>
          <a:ext cx="4038601" cy="270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7E2F04-976F-4101-959C-54F09403E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613926"/>
              </p:ext>
            </p:extLst>
          </p:nvPr>
        </p:nvGraphicFramePr>
        <p:xfrm>
          <a:off x="646112" y="1619898"/>
          <a:ext cx="5678487" cy="478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84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D6F9-7309-483C-B8AB-4B19634E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Strategies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B00168-1839-4B92-82B0-BC683315BF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88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495F-E05C-4DC1-9B8B-A2DBF93D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Strategies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6FED34-A9E5-4F3C-80AA-851CFAECA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2224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4444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008F3-4CA9-48BF-B86D-99B43E0C5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728120" cy="68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3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293" y="2867568"/>
            <a:ext cx="3891838" cy="1122863"/>
          </a:xfrm>
        </p:spPr>
        <p:txBody>
          <a:bodyPr/>
          <a:lstStyle/>
          <a:p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603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87F3-3B6E-4B2C-AD17-BA35BB8C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and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E9FF-78CE-4517-A8C9-26F032797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Vision – Picture of preferred future – it’s a statement of how the future will look if the organization fulfills its mission.</a:t>
            </a:r>
          </a:p>
          <a:p>
            <a:endParaRPr lang="en-US" dirty="0"/>
          </a:p>
          <a:p>
            <a:r>
              <a:rPr lang="en-US" dirty="0"/>
              <a:t>Mission – An overall purpose statement which describes what we do, for whom we do it, and the benefit.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MONTANA FOOD PANTRY NETWORK</a:t>
            </a:r>
            <a:endParaRPr lang="en-US" dirty="0"/>
          </a:p>
          <a:p>
            <a:pPr marL="0" indent="0" algn="ctr">
              <a:buNone/>
            </a:pPr>
            <a:r>
              <a:rPr lang="en-US" i="1" dirty="0"/>
              <a:t>Our mission is to end hunger in Montana through food acquisition and distribution, education and advocacy. Our vision is a Montana free from hunger where everyone has equal access to nutritious food.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3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060C-BDB7-49D5-A522-848B39E6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SIFPN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9C937-055B-4C1F-B83B-F2BCC429C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Transforming the lives of residents with food insecurity in southern Illinois communities.</a:t>
            </a:r>
          </a:p>
        </p:txBody>
      </p:sp>
    </p:spTree>
    <p:extLst>
      <p:ext uri="{BB962C8B-B14F-4D97-AF65-F5344CB8AC3E}">
        <p14:creationId xmlns:p14="http://schemas.microsoft.com/office/powerpoint/2010/main" val="1990351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8EBF-2025-403B-8F3B-D358B6D8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03E75-4E50-4863-A680-39FF625D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SIFPN is coming together to reduce hunger and improve the health and well-being of our communities through access to healthy and nutritious food, education, resources, and advocacy.</a:t>
            </a:r>
          </a:p>
        </p:txBody>
      </p:sp>
    </p:spTree>
    <p:extLst>
      <p:ext uri="{BB962C8B-B14F-4D97-AF65-F5344CB8AC3E}">
        <p14:creationId xmlns:p14="http://schemas.microsoft.com/office/powerpoint/2010/main" val="386813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8C40-DC98-4D7B-8175-BD696A25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Sources</a:t>
            </a:r>
            <a:endParaRPr lang="en-US" i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00BF76-402E-431D-9058-DAA3B1198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6419"/>
              </p:ext>
            </p:extLst>
          </p:nvPr>
        </p:nvGraphicFramePr>
        <p:xfrm>
          <a:off x="872206" y="1871586"/>
          <a:ext cx="4899943" cy="325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CEB6CD-8381-448A-8B6D-F5D30FC69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271553"/>
              </p:ext>
            </p:extLst>
          </p:nvPr>
        </p:nvGraphicFramePr>
        <p:xfrm>
          <a:off x="6419852" y="3152418"/>
          <a:ext cx="4899942" cy="325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684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517-E1DA-4377-85A7-DFB77E5F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15C47-F38F-4391-983B-02BF79614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4" y="1539100"/>
            <a:ext cx="4396338" cy="546424"/>
          </a:xfrm>
        </p:spPr>
        <p:txBody>
          <a:bodyPr/>
          <a:lstStyle/>
          <a:p>
            <a:r>
              <a:rPr lang="en-US" dirty="0"/>
              <a:t>Paid Staff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9FFE0E-42E9-41C2-BBC6-7C3DA99C2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3" y="2179524"/>
            <a:ext cx="4396340" cy="14618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1.4 Average        </a:t>
            </a:r>
          </a:p>
          <a:p>
            <a:r>
              <a:rPr lang="en-US" dirty="0"/>
              <a:t>22.4 hours/week</a:t>
            </a:r>
          </a:p>
          <a:p>
            <a:r>
              <a:rPr lang="en-US" dirty="0"/>
              <a:t>56% have at least one paid staff</a:t>
            </a:r>
          </a:p>
          <a:p>
            <a:r>
              <a:rPr lang="en-US" dirty="0"/>
              <a:t>Range: 1-7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64563-C946-47C7-AED4-49A70E548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4997" y="1539100"/>
            <a:ext cx="4396340" cy="546424"/>
          </a:xfrm>
        </p:spPr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32AD22-1A61-4D12-84AE-741B9CCD0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4997" y="2179524"/>
            <a:ext cx="4396340" cy="14618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15.9 (20.6) Average     </a:t>
            </a:r>
          </a:p>
          <a:p>
            <a:r>
              <a:rPr lang="en-US" dirty="0"/>
              <a:t>21.4 hours/week</a:t>
            </a:r>
          </a:p>
          <a:p>
            <a:r>
              <a:rPr lang="en-US" dirty="0"/>
              <a:t>100% - All use volunteers</a:t>
            </a:r>
          </a:p>
          <a:p>
            <a:r>
              <a:rPr lang="en-US" dirty="0"/>
              <a:t>Range: 1- 50 (120)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8E390B1-A0A6-4FE1-993E-33A5C8B2D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918395"/>
              </p:ext>
            </p:extLst>
          </p:nvPr>
        </p:nvGraphicFramePr>
        <p:xfrm>
          <a:off x="1026995" y="38736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B88C301-2AD5-41D9-9865-94BC47F43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516296"/>
              </p:ext>
            </p:extLst>
          </p:nvPr>
        </p:nvGraphicFramePr>
        <p:xfrm>
          <a:off x="6234997" y="38736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108A-DA4A-4F63-A672-91F105AB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Staff’s 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BDF1-3643-419A-AEEF-531DD191E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651379"/>
            <a:ext cx="4571999" cy="8298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/>
              <a:t>Paid Staff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(n=13)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290B1-B109-4C24-A371-B0CE896F0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719" y="1642519"/>
            <a:ext cx="4572000" cy="8298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/>
              <a:t>Volunteers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(n=23)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1BEF82B-3EB7-41BD-8E8A-DAA2E8790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216795"/>
              </p:ext>
            </p:extLst>
          </p:nvPr>
        </p:nvGraphicFramePr>
        <p:xfrm>
          <a:off x="1103313" y="2533014"/>
          <a:ext cx="4572000" cy="375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F19DFC-9CAC-436A-A1B7-F2E103AC8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785481"/>
              </p:ext>
            </p:extLst>
          </p:nvPr>
        </p:nvGraphicFramePr>
        <p:xfrm>
          <a:off x="6516686" y="2533013"/>
          <a:ext cx="4684713" cy="375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90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AC87-D1D6-4330-8FD9-9DCD3887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Staff!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AEB34A-3DD5-4EC2-903E-D1FE973F2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54543"/>
              </p:ext>
            </p:extLst>
          </p:nvPr>
        </p:nvGraphicFramePr>
        <p:xfrm>
          <a:off x="1032866" y="1500345"/>
          <a:ext cx="9701547" cy="508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52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24BE-5836-45CA-867D-746F1864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Safety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515E97-5800-4FB0-B64E-2DB1D37AF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55274"/>
              </p:ext>
            </p:extLst>
          </p:nvPr>
        </p:nvGraphicFramePr>
        <p:xfrm>
          <a:off x="830179" y="2141621"/>
          <a:ext cx="4584033" cy="426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E1352EF8-8B82-4C60-916C-80CCEC52DF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1867123"/>
                  </p:ext>
                </p:extLst>
              </p:nvPr>
            </p:nvGraphicFramePr>
            <p:xfrm>
              <a:off x="6096000" y="2141621"/>
              <a:ext cx="5265821" cy="42636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E1352EF8-8B82-4C60-916C-80CCEC52DF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2141621"/>
                <a:ext cx="5265821" cy="42636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49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447B-A805-4A81-982F-FAFAF28D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51CA-DD81-46AE-A28C-8C4F7A79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183642"/>
            <a:ext cx="2547463" cy="358936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Board of Directors</a:t>
            </a:r>
          </a:p>
          <a:p>
            <a:pPr marL="519113" lvl="1" indent="-285750"/>
            <a:r>
              <a:rPr lang="en-US" dirty="0"/>
              <a:t>64% have one</a:t>
            </a:r>
          </a:p>
          <a:p>
            <a:pPr marL="519113" lvl="1" indent="-285750"/>
            <a:r>
              <a:rPr lang="en-US" dirty="0"/>
              <a:t>Average membership:  6.8 members</a:t>
            </a:r>
          </a:p>
          <a:p>
            <a:pPr marL="519113" lvl="1" indent="-285750"/>
            <a:r>
              <a:rPr lang="en-US" dirty="0"/>
              <a:t>Frequency of Meetings:             Bi-weekly to         Tri-annually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D236C79-B5C1-420A-86C3-27549275F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441243"/>
              </p:ext>
            </p:extLst>
          </p:nvPr>
        </p:nvGraphicFramePr>
        <p:xfrm>
          <a:off x="3575592" y="1853248"/>
          <a:ext cx="7970295" cy="444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94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5C6A-BDE5-489F-9387-7B26740F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71A8-220A-4ADA-AD0A-DFE4ED02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in Square Feet</a:t>
            </a:r>
          </a:p>
          <a:p>
            <a:pPr lvl="1"/>
            <a:r>
              <a:rPr lang="en-US" dirty="0"/>
              <a:t>Average: 1150   </a:t>
            </a:r>
          </a:p>
          <a:p>
            <a:pPr lvl="1"/>
            <a:r>
              <a:rPr lang="en-US" dirty="0"/>
              <a:t>Range: 225-4000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72B2E8-B1F8-4F01-BCEF-1678E930B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732336"/>
              </p:ext>
            </p:extLst>
          </p:nvPr>
        </p:nvGraphicFramePr>
        <p:xfrm>
          <a:off x="4824663" y="1720516"/>
          <a:ext cx="6264024" cy="468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898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3510</TotalTime>
  <Words>691</Words>
  <Application>Microsoft Office PowerPoint</Application>
  <PresentationFormat>Widescreen</PresentationFormat>
  <Paragraphs>127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Britannic Bold</vt:lpstr>
      <vt:lpstr>Calibri</vt:lpstr>
      <vt:lpstr>Century Gothic</vt:lpstr>
      <vt:lpstr>Wingdings 3</vt:lpstr>
      <vt:lpstr>Ion</vt:lpstr>
      <vt:lpstr>SIFPN Manager Survey Results</vt:lpstr>
      <vt:lpstr>Who Responded</vt:lpstr>
      <vt:lpstr>Food Sources</vt:lpstr>
      <vt:lpstr>Staffing</vt:lpstr>
      <vt:lpstr>Staff’s Abilities</vt:lpstr>
      <vt:lpstr>Happy Staff!</vt:lpstr>
      <vt:lpstr>Workplace Safety</vt:lpstr>
      <vt:lpstr>Administrative Support</vt:lpstr>
      <vt:lpstr>Physical Space</vt:lpstr>
      <vt:lpstr>Environmental Practices</vt:lpstr>
      <vt:lpstr>Physical Resources</vt:lpstr>
      <vt:lpstr>Transportation</vt:lpstr>
      <vt:lpstr>Office Technology</vt:lpstr>
      <vt:lpstr>Distribution Model – Client Choice </vt:lpstr>
      <vt:lpstr>Distribution Time</vt:lpstr>
      <vt:lpstr>Distribution – Dietary Needs</vt:lpstr>
      <vt:lpstr>Distribution Process</vt:lpstr>
      <vt:lpstr>Client Referrals</vt:lpstr>
      <vt:lpstr>Communication to Public</vt:lpstr>
      <vt:lpstr>Communication to Public</vt:lpstr>
      <vt:lpstr>Financial Strategies</vt:lpstr>
      <vt:lpstr>Financial Strategies</vt:lpstr>
      <vt:lpstr>PowerPoint Presentation</vt:lpstr>
      <vt:lpstr>Questions?</vt:lpstr>
      <vt:lpstr>Vision and Mission Statement</vt:lpstr>
      <vt:lpstr>SIFPN VISION</vt:lpstr>
      <vt:lpstr>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Illinois  Food Pantry Network</dc:title>
  <dc:creator>Michelle McLernon</dc:creator>
  <cp:lastModifiedBy>Sarah O Dell</cp:lastModifiedBy>
  <cp:revision>37</cp:revision>
  <cp:lastPrinted>2019-04-11T17:00:36Z</cp:lastPrinted>
  <dcterms:created xsi:type="dcterms:W3CDTF">2019-01-23T02:34:42Z</dcterms:created>
  <dcterms:modified xsi:type="dcterms:W3CDTF">2019-12-02T17:06:59Z</dcterms:modified>
</cp:coreProperties>
</file>